
<file path=[Content_Types].xml><?xml version="1.0" encoding="utf-8"?>
<Types xmlns="http://schemas.openxmlformats.org/package/2006/content-types">
  <Default Extension="png" ContentType="image/png"/>
  <Default Extension="bin" ContentType="application/vnd.openxmlformats-officedocument.oleObject"/>
  <Default Extension="emf" ContentType="image/x-emf"/>
  <Default Extension="rels" ContentType="application/vnd.openxmlformats-package.relationships+xml"/>
  <Default Extension="xml" ContentType="application/xml"/>
  <Default Extension="vml" ContentType="application/vnd.openxmlformats-officedocument.vmlDrawi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6"/>
  </p:notesMasterIdLst>
  <p:sldIdLst>
    <p:sldId id="343" r:id="rId2"/>
    <p:sldId id="319" r:id="rId3"/>
    <p:sldId id="320" r:id="rId4"/>
    <p:sldId id="321" r:id="rId5"/>
    <p:sldId id="322" r:id="rId6"/>
    <p:sldId id="323" r:id="rId7"/>
    <p:sldId id="324" r:id="rId8"/>
    <p:sldId id="341" r:id="rId9"/>
    <p:sldId id="325" r:id="rId10"/>
    <p:sldId id="326" r:id="rId11"/>
    <p:sldId id="327" r:id="rId12"/>
    <p:sldId id="328" r:id="rId13"/>
    <p:sldId id="329" r:id="rId14"/>
    <p:sldId id="330" r:id="rId15"/>
    <p:sldId id="331" r:id="rId16"/>
    <p:sldId id="334" r:id="rId17"/>
    <p:sldId id="335" r:id="rId18"/>
    <p:sldId id="336" r:id="rId19"/>
    <p:sldId id="338" r:id="rId20"/>
    <p:sldId id="339" r:id="rId21"/>
    <p:sldId id="332" r:id="rId22"/>
    <p:sldId id="342" r:id="rId23"/>
    <p:sldId id="340" r:id="rId24"/>
    <p:sldId id="337" r:id="rId25"/>
  </p:sldIdLst>
  <p:sldSz cx="9144000" cy="6858000" type="screen4x3"/>
  <p:notesSz cx="70104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vertBarState="maximized">
    <p:restoredLeft sz="34587" autoAdjust="0"/>
    <p:restoredTop sz="94646" autoAdjust="0"/>
  </p:normalViewPr>
  <p:slideViewPr>
    <p:cSldViewPr>
      <p:cViewPr varScale="1">
        <p:scale>
          <a:sx n="105" d="100"/>
          <a:sy n="105" d="100"/>
        </p:scale>
        <p:origin x="39" y="7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1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0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2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2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7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8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drawings/_rels/vmlDrawing9.vml.rels><?xml version="1.0" encoding="UTF-8" standalone="yes"?>
<Relationships xmlns="http://schemas.openxmlformats.org/package/2006/relationships"><Relationship Id="rId1" Type="http://schemas.openxmlformats.org/officeDocument/2006/relationships/image" Target="../media/image1.emf"/></Relationships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970938" y="0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/>
          <a:lstStyle>
            <a:lvl1pPr algn="r">
              <a:defRPr sz="1200"/>
            </a:lvl1pPr>
          </a:lstStyle>
          <a:p>
            <a:fld id="{2786BDC7-26E3-420D-A945-59194FC2BC58}" type="datetimeFigureOut">
              <a:rPr lang="en-US" smtClean="0"/>
              <a:pPr/>
              <a:t>10/5/2020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811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2830" tIns="46415" rIns="92830" bIns="46415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01040" y="4415791"/>
            <a:ext cx="5608320" cy="4183380"/>
          </a:xfrm>
          <a:prstGeom prst="rect">
            <a:avLst/>
          </a:prstGeom>
        </p:spPr>
        <p:txBody>
          <a:bodyPr vert="horz" lIns="92830" tIns="46415" rIns="92830" bIns="46415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970938" y="8829966"/>
            <a:ext cx="3037840" cy="464820"/>
          </a:xfrm>
          <a:prstGeom prst="rect">
            <a:avLst/>
          </a:prstGeom>
        </p:spPr>
        <p:txBody>
          <a:bodyPr vert="horz" lIns="92830" tIns="46415" rIns="92830" bIns="46415" rtlCol="0" anchor="b"/>
          <a:lstStyle>
            <a:lvl1pPr algn="r">
              <a:defRPr sz="1200"/>
            </a:lvl1pPr>
          </a:lstStyle>
          <a:p>
            <a:fld id="{F9FDD9CA-56D5-4E13-B578-CCBA65AFA82A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97864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969451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The task graph</a:t>
            </a:r>
            <a:r>
              <a:rPr lang="it-IT" baseline="0" dirty="0" smtClean="0"/>
              <a:t> must be prepared by the application designer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974697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Acyclicity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582858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Await depedencies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72779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Output &amp; local vars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081441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 smtClean="0"/>
              <a:t>-</a:t>
            </a:r>
            <a:r>
              <a:rPr lang="it-IT" baseline="0" dirty="0" smtClean="0"/>
              <a:t> Write conflicts must be ordered</a:t>
            </a:r>
            <a:endParaRPr lang="it-IT" dirty="0" smtClean="0"/>
          </a:p>
          <a:p>
            <a:r>
              <a:rPr lang="it-IT" dirty="0" smtClean="0"/>
              <a:t>- Different schedules give the same reaction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2535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defTabSz="928299">
              <a:defRPr/>
            </a:pPr>
            <a:r>
              <a:rPr lang="en-US">
                <a:latin typeface="Comic Sans MS" pitchFamily="66" charset="0"/>
              </a:rPr>
              <a:t>If both C1 and C2 are event-triggered, is it guaranteed that the product C1||C2 is event-triggered??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9FDD9CA-56D5-4E13-B578-CCBA65AFA82A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5044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52F92D2-8E23-4C33-8765-7DCABF5179D9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5F95A0C-E8B4-47C2-9849-B25B57F3CC78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DC424F-9EE7-4E71-8C8D-783759831105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7143A66-B21B-4224-97EF-274F4547248B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4FADD58-0482-44D9-B270-3A3BD926CF71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691EE15-39BF-4E68-A4CA-4A345EED66EB}" type="datetime1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905909-53AA-4BD9-9FFF-101690A0C81D}" type="datetime1">
              <a:rPr lang="en-US" smtClean="0"/>
              <a:t>10/5/2020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8ACA30-0C9D-4695-9D32-76B66FA46B44}" type="datetime1">
              <a:rPr lang="en-US" smtClean="0"/>
              <a:t>10/5/2020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723D1D6-CB14-4D31-9E81-5D2C8772FFBC}" type="datetime1">
              <a:rPr lang="en-US" smtClean="0"/>
              <a:t>10/5/2020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57B5690-9132-4885-98E4-E006D7EE14A5}" type="datetime1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DB8BDE-05DC-45BB-B68E-7EBC2AC07E58}" type="datetime1">
              <a:rPr lang="en-US" smtClean="0"/>
              <a:t>10/5/2020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4805930-68CD-4CCD-ACFE-DB20ADB15698}" type="datetime1">
              <a:rPr lang="en-US" smtClean="0"/>
              <a:t>10/5/2020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D3AB53-4A3B-4B78-AFD2-1A2EB0A42A54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.bin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0.bin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1.bin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2.bin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3.bin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4.bin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5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5.bin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6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6.bin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7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7.bin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18.bin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9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19.bin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2.bin"/><Relationship Id="rId4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0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0.bin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1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1.bin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2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2.bin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3.bin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24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24.bin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3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3.bin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4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4.bin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5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5.bin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6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6.bin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7.vml"/><Relationship Id="rId6" Type="http://schemas.openxmlformats.org/officeDocument/2006/relationships/image" Target="../media/image1.emf"/><Relationship Id="rId5" Type="http://schemas.openxmlformats.org/officeDocument/2006/relationships/oleObject" Target="../embeddings/oleObject7.bin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8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8.bin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9.vml"/><Relationship Id="rId5" Type="http://schemas.openxmlformats.org/officeDocument/2006/relationships/image" Target="../media/image1.emf"/><Relationship Id="rId4" Type="http://schemas.openxmlformats.org/officeDocument/2006/relationships/oleObject" Target="../embeddings/oleObject9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7924800" cy="2209800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CIS 540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Principles of Embedded Computation</a:t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/>
            </a:r>
            <a:b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Spring 2015 </a:t>
            </a:r>
            <a:b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</a:br>
            <a:r>
              <a:rPr lang="en-US" sz="24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http://www.seas.upenn.edu/~cis540/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pic>
        <p:nvPicPr>
          <p:cNvPr id="6" name="Picture 3"/>
          <p:cNvPicPr>
            <a:picLocks noChangeAspect="1" noChangeArrowheads="1"/>
          </p:cNvPicPr>
          <p:nvPr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228600" y="6248400"/>
            <a:ext cx="1371600" cy="493776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9" name="Title 1"/>
          <p:cNvSpPr txBox="1">
            <a:spLocks/>
          </p:cNvSpPr>
          <p:nvPr/>
        </p:nvSpPr>
        <p:spPr>
          <a:xfrm>
            <a:off x="838200" y="3581400"/>
            <a:ext cx="7924800" cy="20574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 smtClean="0">
                <a:latin typeface="Comic Sans MS" pitchFamily="66" charset="0"/>
                <a:ea typeface="+mj-ea"/>
                <a:cs typeface="Times New Roman" pitchFamily="18" charset="0"/>
              </a:rPr>
              <a:t>Instructor: Rajeev </a:t>
            </a:r>
            <a:r>
              <a:rPr lang="en-US" sz="2400" dirty="0" err="1" smtClean="0">
                <a:latin typeface="Comic Sans MS" pitchFamily="66" charset="0"/>
                <a:ea typeface="+mj-ea"/>
                <a:cs typeface="Times New Roman" pitchFamily="18" charset="0"/>
              </a:rPr>
              <a:t>Alur</a:t>
            </a: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/>
            </a:r>
            <a:b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</a:br>
            <a:r>
              <a:rPr kumimoji="0" lang="en-US" sz="2400" b="0" i="0" u="none" strike="noStrike" kern="1200" cap="none" spc="0" normalizeH="0" baseline="0" noProof="0" dirty="0" smtClean="0">
                <a:ln>
                  <a:noFill/>
                </a:ln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rPr>
              <a:t>alur@cis.upenn.edu</a:t>
            </a:r>
          </a:p>
        </p:txBody>
      </p:sp>
      <p:graphicFrame>
        <p:nvGraphicFramePr>
          <p:cNvPr id="5" name="Object 4"/>
          <p:cNvGraphicFramePr>
            <a:graphicFrameLocks noChangeAspect="1"/>
          </p:cNvGraphicFramePr>
          <p:nvPr/>
        </p:nvGraphicFramePr>
        <p:xfrm>
          <a:off x="8653463" y="6184169"/>
          <a:ext cx="490537" cy="673831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32" name="Acrobat Document" r:id="rId5" imgW="4790808" imgH="6162472" progId="AcroExch.Document.7">
                  <p:embed/>
                </p:oleObj>
              </mc:Choice>
              <mc:Fallback>
                <p:oleObj name="Acrobat Document" r:id="rId5" imgW="4790808" imgH="6162472" progId="AcroExch.Document.7">
                  <p:embed/>
                  <p:pic>
                    <p:nvPicPr>
                      <p:cNvPr id="0" name="Picture 2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6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8653463" y="6184169"/>
                        <a:ext cx="490537" cy="673831"/>
                      </a:xfrm>
                      <a:prstGeom prst="rect">
                        <a:avLst/>
                      </a:prstGeom>
                      <a:noFill/>
                      <a:extLst>
                        <a:ext uri="{909E8E84-426E-40DD-AFC4-6F175D3DCCD1}">
                          <a14:hiddenFill xmlns:a14="http://schemas.microsoft.com/office/drawing/2010/main">
                            <a:solidFill>
                              <a:srgbClr val="FFFFFF"/>
                            </a:solidFill>
                          </a14:hiddenFill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3" name="TextBox 2"/>
          <p:cNvSpPr txBox="1"/>
          <p:nvPr/>
        </p:nvSpPr>
        <p:spPr>
          <a:xfrm>
            <a:off x="8077200" y="533400"/>
            <a:ext cx="685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 smtClean="0"/>
              <a:t>2c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Interface: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8" name="Group 40"/>
          <p:cNvGrpSpPr/>
          <p:nvPr/>
        </p:nvGrpSpPr>
        <p:grpSpPr>
          <a:xfrm>
            <a:off x="2133600" y="3962400"/>
            <a:ext cx="3631585" cy="1371600"/>
            <a:chOff x="2438400" y="1143000"/>
            <a:chExt cx="3631585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80139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Interface</a:t>
              </a:r>
              <a:endParaRPr lang="en-US" sz="1600" dirty="0"/>
            </a:p>
          </p:txBody>
        </p:sp>
      </p:grpSp>
      <p:grpSp>
        <p:nvGrpSpPr>
          <p:cNvPr id="77" name="Group 76"/>
          <p:cNvGrpSpPr/>
          <p:nvPr/>
        </p:nvGrpSpPr>
        <p:grpSpPr>
          <a:xfrm>
            <a:off x="1990227" y="1215096"/>
            <a:ext cx="4879002" cy="1964322"/>
            <a:chOff x="1990227" y="1215096"/>
            <a:chExt cx="4879002" cy="1964322"/>
          </a:xfrm>
        </p:grpSpPr>
        <p:grpSp>
          <p:nvGrpSpPr>
            <p:cNvPr id="61" name="Group 60"/>
            <p:cNvGrpSpPr/>
            <p:nvPr/>
          </p:nvGrpSpPr>
          <p:grpSpPr>
            <a:xfrm>
              <a:off x="1990227" y="1215096"/>
              <a:ext cx="4879002" cy="1964322"/>
              <a:chOff x="2438400" y="1143000"/>
              <a:chExt cx="4879002" cy="1964322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3352800" y="1600199"/>
                <a:ext cx="3037692" cy="1507123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63" name="Straight Arrow Connector 62"/>
              <p:cNvCxnSpPr/>
              <p:nvPr/>
            </p:nvCxnSpPr>
            <p:spPr>
              <a:xfrm>
                <a:off x="6390492" y="239508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4" name="Straight Arrow Connector 63"/>
              <p:cNvCxnSpPr/>
              <p:nvPr/>
            </p:nvCxnSpPr>
            <p:spPr>
              <a:xfrm>
                <a:off x="2438400" y="235376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5" name="TextBox 64"/>
              <p:cNvSpPr txBox="1"/>
              <p:nvPr/>
            </p:nvSpPr>
            <p:spPr>
              <a:xfrm>
                <a:off x="2438400" y="1935931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66" name="Straight Connector 65"/>
              <p:cNvCxnSpPr/>
              <p:nvPr/>
            </p:nvCxnSpPr>
            <p:spPr>
              <a:xfrm flipV="1">
                <a:off x="3352800" y="1888123"/>
                <a:ext cx="3037692" cy="16877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67" name="TextBox 66"/>
              <p:cNvSpPr txBox="1"/>
              <p:nvPr/>
            </p:nvSpPr>
            <p:spPr>
              <a:xfrm>
                <a:off x="36576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68" name="TextBox 67"/>
              <p:cNvSpPr txBox="1"/>
              <p:nvPr/>
            </p:nvSpPr>
            <p:spPr>
              <a:xfrm>
                <a:off x="3799465" y="2432682"/>
                <a:ext cx="76174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</a:t>
                </a:r>
                <a:endParaRPr lang="en-US" sz="1600" dirty="0"/>
              </a:p>
            </p:txBody>
          </p:sp>
          <p:sp>
            <p:nvSpPr>
              <p:cNvPr id="69" name="TextBox 68"/>
              <p:cNvSpPr txBox="1"/>
              <p:nvPr/>
            </p:nvSpPr>
            <p:spPr>
              <a:xfrm>
                <a:off x="6429017" y="197471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70" name="TextBox 69"/>
              <p:cNvSpPr txBox="1"/>
              <p:nvPr/>
            </p:nvSpPr>
            <p:spPr>
              <a:xfrm>
                <a:off x="3352800" y="1143000"/>
                <a:ext cx="101123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SplitDelay</a:t>
                </a:r>
                <a:endParaRPr lang="en-US" sz="1600" dirty="0"/>
              </a:p>
            </p:txBody>
          </p:sp>
        </p:grpSp>
        <p:sp>
          <p:nvSpPr>
            <p:cNvPr id="71" name="Rounded Rectangle 70"/>
            <p:cNvSpPr/>
            <p:nvPr/>
          </p:nvSpPr>
          <p:spPr>
            <a:xfrm>
              <a:off x="3225349" y="2385393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2" name="TextBox 71"/>
            <p:cNvSpPr txBox="1"/>
            <p:nvPr/>
          </p:nvSpPr>
          <p:spPr>
            <a:xfrm>
              <a:off x="3225349" y="2046839"/>
              <a:ext cx="11400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 -&gt; out</a:t>
              </a:r>
              <a:endParaRPr lang="en-US" sz="1600" dirty="0"/>
            </a:p>
          </p:txBody>
        </p:sp>
        <p:sp>
          <p:nvSpPr>
            <p:cNvPr id="73" name="Rounded Rectangle 72"/>
            <p:cNvSpPr/>
            <p:nvPr/>
          </p:nvSpPr>
          <p:spPr>
            <a:xfrm>
              <a:off x="4768837" y="2366534"/>
              <a:ext cx="1045479" cy="517519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4768837" y="2027980"/>
              <a:ext cx="10086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in -&gt; x</a:t>
              </a:r>
              <a:endParaRPr lang="en-US" sz="1600" dirty="0"/>
            </a:p>
          </p:txBody>
        </p:sp>
        <p:sp>
          <p:nvSpPr>
            <p:cNvPr id="75" name="TextBox 74"/>
            <p:cNvSpPr txBox="1"/>
            <p:nvPr/>
          </p:nvSpPr>
          <p:spPr>
            <a:xfrm>
              <a:off x="4976425" y="2474875"/>
              <a:ext cx="63030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/>
                <a:t>x</a:t>
              </a:r>
              <a:r>
                <a:rPr lang="en-US" sz="1600" dirty="0" smtClean="0"/>
                <a:t>:=in </a:t>
              </a:r>
              <a:endParaRPr lang="en-US" sz="1600" dirty="0"/>
            </a:p>
          </p:txBody>
        </p:sp>
        <p:cxnSp>
          <p:nvCxnSpPr>
            <p:cNvPr id="76" name="Straight Arrow Connector 75"/>
            <p:cNvCxnSpPr>
              <a:endCxn id="73" idx="1"/>
            </p:cNvCxnSpPr>
            <p:nvPr/>
          </p:nvCxnSpPr>
          <p:spPr>
            <a:xfrm>
              <a:off x="4270828" y="2604456"/>
              <a:ext cx="498009" cy="20838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29" name="Group 28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024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10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Interface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061652" y="238059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1828801" y="245986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1828801" y="2042036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087667" y="1932989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3" name="Group 7"/>
          <p:cNvGrpSpPr/>
          <p:nvPr/>
        </p:nvGrpSpPr>
        <p:grpSpPr>
          <a:xfrm>
            <a:off x="3079846" y="264394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1837687" y="4148808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1837687" y="3730979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070603" y="3263099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096618" y="283144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070603" y="4207423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096618" y="3798906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743200" y="2211313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2858471" y="1905000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2859659" y="2305386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8" name="Group 33"/>
          <p:cNvGrpSpPr/>
          <p:nvPr/>
        </p:nvGrpSpPr>
        <p:grpSpPr>
          <a:xfrm>
            <a:off x="3060306" y="3744700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13" name="Group 36"/>
          <p:cNvGrpSpPr/>
          <p:nvPr/>
        </p:nvGrpSpPr>
        <p:grpSpPr>
          <a:xfrm>
            <a:off x="5160168" y="2627153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endCxn id="38" idx="1"/>
          </p:cNvCxnSpPr>
          <p:nvPr/>
        </p:nvCxnSpPr>
        <p:spPr>
          <a:xfrm flipV="1">
            <a:off x="4494015" y="3147438"/>
            <a:ext cx="1008754" cy="4028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4" name="Group 40"/>
          <p:cNvGrpSpPr/>
          <p:nvPr/>
        </p:nvGrpSpPr>
        <p:grpSpPr>
          <a:xfrm>
            <a:off x="4902426" y="3744700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494015" y="4264985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Straight Arrow Connector 48"/>
          <p:cNvCxnSpPr/>
          <p:nvPr/>
        </p:nvCxnSpPr>
        <p:spPr>
          <a:xfrm>
            <a:off x="4474476" y="3296492"/>
            <a:ext cx="1028293" cy="82987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Rectangle 36"/>
          <p:cNvSpPr/>
          <p:nvPr/>
        </p:nvSpPr>
        <p:spPr>
          <a:xfrm>
            <a:off x="2743200" y="1905000"/>
            <a:ext cx="4318452" cy="2777208"/>
          </a:xfrm>
          <a:prstGeom prst="rect">
            <a:avLst/>
          </a:prstGeom>
          <a:solidFill>
            <a:schemeClr val="accent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TextBox 40"/>
          <p:cNvSpPr txBox="1"/>
          <p:nvPr/>
        </p:nvSpPr>
        <p:spPr>
          <a:xfrm>
            <a:off x="7620000" y="1932989"/>
            <a:ext cx="102412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</a:t>
            </a:r>
            <a:endParaRPr lang="en-US" sz="1600" dirty="0"/>
          </a:p>
        </p:txBody>
      </p:sp>
      <p:sp>
        <p:nvSpPr>
          <p:cNvPr id="42" name="TextBox 41"/>
          <p:cNvSpPr txBox="1"/>
          <p:nvPr/>
        </p:nvSpPr>
        <p:spPr>
          <a:xfrm>
            <a:off x="7620000" y="3798906"/>
            <a:ext cx="13799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awaits in1, in2</a:t>
            </a:r>
            <a:endParaRPr lang="en-US" sz="1600" dirty="0"/>
          </a:p>
        </p:txBody>
      </p:sp>
      <p:grpSp>
        <p:nvGrpSpPr>
          <p:cNvPr id="44" name="Group 43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5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6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0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127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 animBg="1"/>
      <p:bldP spid="41" grpId="0"/>
      <p:bldP spid="42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Back to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Relay and Inverter are not compatible since there is a cycle in their combined await dependencies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6293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Relay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 awaits in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229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52400" y="3733800"/>
            <a:ext cx="8686800" cy="15240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SplitDelay</a:t>
            </a:r>
            <a:r>
              <a:rPr lang="en-US" sz="2000" dirty="0" smtClean="0">
                <a:latin typeface="Comic Sans MS" pitchFamily="66" charset="0"/>
              </a:rPr>
              <a:t> and Inverter are compatible since there is no cycle in their combined await dependencies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Delay and Inverter are </a:t>
            </a:r>
            <a:r>
              <a:rPr lang="en-US" sz="2000" dirty="0" smtClean="0">
                <a:solidFill>
                  <a:srgbClr val="C00000"/>
                </a:solidFill>
                <a:latin typeface="Comic Sans MS" pitchFamily="66" charset="0"/>
              </a:rPr>
              <a:t>not </a:t>
            </a:r>
            <a:r>
              <a:rPr lang="en-US" sz="2000" dirty="0" smtClean="0">
                <a:latin typeface="Comic Sans MS" pitchFamily="66" charset="0"/>
              </a:rPr>
              <a:t>compatible</a:t>
            </a:r>
            <a:endParaRPr lang="en-US" dirty="0" smtClean="0">
              <a:latin typeface="Comic Sans MS" pitchFamily="66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3322946" y="1364209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1" name="Straight Arrow Connector 20"/>
          <p:cNvCxnSpPr/>
          <p:nvPr/>
        </p:nvCxnSpPr>
        <p:spPr>
          <a:xfrm>
            <a:off x="2518013" y="1669861"/>
            <a:ext cx="804933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/>
          <p:cNvCxnSpPr/>
          <p:nvPr/>
        </p:nvCxnSpPr>
        <p:spPr>
          <a:xfrm>
            <a:off x="2518013" y="1671565"/>
            <a:ext cx="0" cy="1164324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722393" y="1669861"/>
            <a:ext cx="0" cy="1138918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Straight Arrow Connector 33"/>
          <p:cNvCxnSpPr/>
          <p:nvPr/>
        </p:nvCxnSpPr>
        <p:spPr>
          <a:xfrm flipH="1">
            <a:off x="4923146" y="2835037"/>
            <a:ext cx="81090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TextBox 21"/>
          <p:cNvSpPr txBox="1"/>
          <p:nvPr/>
        </p:nvSpPr>
        <p:spPr>
          <a:xfrm>
            <a:off x="3322946" y="1012008"/>
            <a:ext cx="101123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SplitDelay</a:t>
            </a:r>
            <a:endParaRPr lang="en-US" sz="1600" dirty="0"/>
          </a:p>
        </p:txBody>
      </p:sp>
      <p:sp>
        <p:nvSpPr>
          <p:cNvPr id="24" name="Rectangle 23"/>
          <p:cNvSpPr/>
          <p:nvPr/>
        </p:nvSpPr>
        <p:spPr>
          <a:xfrm>
            <a:off x="3352800" y="2514600"/>
            <a:ext cx="1600200" cy="61130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/>
          <p:cNvSpPr txBox="1"/>
          <p:nvPr/>
        </p:nvSpPr>
        <p:spPr>
          <a:xfrm>
            <a:off x="3340006" y="2172067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9" name="Straight Connector 8"/>
          <p:cNvCxnSpPr>
            <a:stCxn id="39" idx="3"/>
          </p:cNvCxnSpPr>
          <p:nvPr/>
        </p:nvCxnSpPr>
        <p:spPr>
          <a:xfrm>
            <a:off x="4923146" y="1669861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Straight Connector 29"/>
          <p:cNvCxnSpPr/>
          <p:nvPr/>
        </p:nvCxnSpPr>
        <p:spPr>
          <a:xfrm>
            <a:off x="2518013" y="2835037"/>
            <a:ext cx="810904" cy="852"/>
          </a:xfrm>
          <a:prstGeom prst="line">
            <a:avLst/>
          </a:prstGeom>
          <a:ln w="254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TextBox 35"/>
          <p:cNvSpPr txBox="1"/>
          <p:nvPr/>
        </p:nvSpPr>
        <p:spPr>
          <a:xfrm>
            <a:off x="5867400" y="2002790"/>
            <a:ext cx="2133600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37" name="TextBox 36"/>
          <p:cNvSpPr txBox="1"/>
          <p:nvPr/>
        </p:nvSpPr>
        <p:spPr>
          <a:xfrm>
            <a:off x="685800" y="1981200"/>
            <a:ext cx="17166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/>
              <a:t>b</a:t>
            </a:r>
            <a:r>
              <a:rPr lang="en-US" sz="1600" dirty="0" err="1" smtClean="0"/>
              <a:t>ool</a:t>
            </a:r>
            <a:r>
              <a:rPr lang="en-US" sz="1600" dirty="0" smtClean="0"/>
              <a:t>  in awaits out</a:t>
            </a:r>
            <a:endParaRPr lang="en-US" sz="1600" dirty="0"/>
          </a:p>
        </p:txBody>
      </p:sp>
      <p:grpSp>
        <p:nvGrpSpPr>
          <p:cNvPr id="18" name="Group 1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2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23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332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95521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Component Compatibility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C1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I1,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O1,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Component C2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I2,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O2, and awaits-dependency relation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components C1 and C2 are compatible if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 common outputs: sets O1 and O2 are disjoint 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 relation (&gt;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U &gt;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) of combined await-dependencies is acyclic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Parallel Composition is allowed only for compatible components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434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Defining the Product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/>
          <p:nvPr/>
        </p:nvCxnSpPr>
        <p:spPr>
          <a:xfrm>
            <a:off x="914400" y="2483893"/>
            <a:ext cx="762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7620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68580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2" name="Group 31"/>
          <p:cNvGrpSpPr/>
          <p:nvPr/>
        </p:nvGrpSpPr>
        <p:grpSpPr>
          <a:xfrm>
            <a:off x="2362200" y="3810000"/>
            <a:ext cx="4876800" cy="1905000"/>
            <a:chOff x="2362200" y="3810000"/>
            <a:chExt cx="4876800" cy="19050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5240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160056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Delay1 || Delay2</a:t>
              </a:r>
              <a:endParaRPr lang="en-US" sz="1600" dirty="0"/>
            </a:p>
          </p:txBody>
        </p:sp>
      </p:grpSp>
      <p:grpSp>
        <p:nvGrpSpPr>
          <p:cNvPr id="35" name="Group 34"/>
          <p:cNvGrpSpPr/>
          <p:nvPr/>
        </p:nvGrpSpPr>
        <p:grpSpPr>
          <a:xfrm>
            <a:off x="1447800" y="4678907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3" name="Group 42"/>
          <p:cNvGrpSpPr/>
          <p:nvPr/>
        </p:nvGrpSpPr>
        <p:grpSpPr>
          <a:xfrm>
            <a:off x="7239000" y="4146056"/>
            <a:ext cx="1297914" cy="1187944"/>
            <a:chOff x="7239000" y="4146056"/>
            <a:chExt cx="1297914" cy="1187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38" name="Straight Arrow Connector 37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104329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temp</a:t>
              </a:r>
              <a:endParaRPr lang="en-US" sz="1600" dirty="0"/>
            </a:p>
          </p:txBody>
        </p:sp>
      </p:grpSp>
      <p:grpSp>
        <p:nvGrpSpPr>
          <p:cNvPr id="56" name="Group 55"/>
          <p:cNvGrpSpPr/>
          <p:nvPr/>
        </p:nvGrpSpPr>
        <p:grpSpPr>
          <a:xfrm>
            <a:off x="2362200" y="4267200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60" name="Group 59"/>
          <p:cNvGrpSpPr/>
          <p:nvPr/>
        </p:nvGrpSpPr>
        <p:grpSpPr>
          <a:xfrm>
            <a:off x="2667000" y="4648200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61" name="Group 60"/>
          <p:cNvGrpSpPr/>
          <p:nvPr/>
        </p:nvGrpSpPr>
        <p:grpSpPr>
          <a:xfrm>
            <a:off x="5105400" y="4648200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4419600" y="52197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536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Composing </a:t>
            </a:r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SplitDelay</a:t>
            </a:r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 and Inverter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52" name="Rectangle 51"/>
          <p:cNvSpPr/>
          <p:nvPr/>
        </p:nvSpPr>
        <p:spPr>
          <a:xfrm>
            <a:off x="5486400" y="1828800"/>
            <a:ext cx="1752600" cy="914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5" name="Group 60"/>
          <p:cNvGrpSpPr/>
          <p:nvPr/>
        </p:nvGrpSpPr>
        <p:grpSpPr>
          <a:xfrm>
            <a:off x="1524000" y="1219200"/>
            <a:ext cx="3962400" cy="1888122"/>
            <a:chOff x="3352800" y="1219200"/>
            <a:chExt cx="3962400" cy="1888122"/>
          </a:xfrm>
        </p:grpSpPr>
        <p:sp>
          <p:nvSpPr>
            <p:cNvPr id="62" name="Rectangle 61"/>
            <p:cNvSpPr/>
            <p:nvPr/>
          </p:nvSpPr>
          <p:spPr>
            <a:xfrm>
              <a:off x="3352800" y="1600199"/>
              <a:ext cx="3037692" cy="1507123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63" name="Straight Arrow Connector 62"/>
            <p:cNvCxnSpPr/>
            <p:nvPr/>
          </p:nvCxnSpPr>
          <p:spPr>
            <a:xfrm>
              <a:off x="6400800" y="22098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5" name="TextBox 64"/>
            <p:cNvSpPr txBox="1"/>
            <p:nvPr/>
          </p:nvSpPr>
          <p:spPr>
            <a:xfrm>
              <a:off x="6477000" y="25908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66" name="Straight Connector 65"/>
            <p:cNvCxnSpPr/>
            <p:nvPr/>
          </p:nvCxnSpPr>
          <p:spPr>
            <a:xfrm flipV="1">
              <a:off x="3352800" y="1888123"/>
              <a:ext cx="3037692" cy="16877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67" name="TextBox 66"/>
            <p:cNvSpPr txBox="1"/>
            <p:nvPr/>
          </p:nvSpPr>
          <p:spPr>
            <a:xfrm>
              <a:off x="36576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68" name="TextBox 67"/>
            <p:cNvSpPr txBox="1"/>
            <p:nvPr/>
          </p:nvSpPr>
          <p:spPr>
            <a:xfrm>
              <a:off x="3799465" y="2432682"/>
              <a:ext cx="76174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</a:t>
              </a:r>
              <a:endParaRPr lang="en-US" sz="1600" dirty="0"/>
            </a:p>
          </p:txBody>
        </p:sp>
        <p:sp>
          <p:nvSpPr>
            <p:cNvPr id="69" name="TextBox 68"/>
            <p:cNvSpPr txBox="1"/>
            <p:nvPr/>
          </p:nvSpPr>
          <p:spPr>
            <a:xfrm>
              <a:off x="6400800" y="18288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70" name="TextBox 69"/>
            <p:cNvSpPr txBox="1"/>
            <p:nvPr/>
          </p:nvSpPr>
          <p:spPr>
            <a:xfrm>
              <a:off x="3352800" y="1219200"/>
              <a:ext cx="101123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endParaRPr lang="en-US" sz="1600" dirty="0"/>
            </a:p>
          </p:txBody>
        </p:sp>
      </p:grpSp>
      <p:sp>
        <p:nvSpPr>
          <p:cNvPr id="71" name="Rounded Rectangle 70"/>
          <p:cNvSpPr/>
          <p:nvPr/>
        </p:nvSpPr>
        <p:spPr>
          <a:xfrm>
            <a:off x="1844722" y="2313297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2" name="TextBox 71"/>
          <p:cNvSpPr txBox="1"/>
          <p:nvPr/>
        </p:nvSpPr>
        <p:spPr>
          <a:xfrm>
            <a:off x="1844722" y="1974743"/>
            <a:ext cx="114005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A1: x -&gt; out</a:t>
            </a:r>
            <a:endParaRPr lang="en-US" sz="1600" dirty="0"/>
          </a:p>
        </p:txBody>
      </p:sp>
      <p:sp>
        <p:nvSpPr>
          <p:cNvPr id="73" name="Rounded Rectangle 72"/>
          <p:cNvSpPr/>
          <p:nvPr/>
        </p:nvSpPr>
        <p:spPr>
          <a:xfrm>
            <a:off x="3388210" y="2294438"/>
            <a:ext cx="1045479" cy="517519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4" name="TextBox 73"/>
          <p:cNvSpPr txBox="1"/>
          <p:nvPr/>
        </p:nvSpPr>
        <p:spPr>
          <a:xfrm>
            <a:off x="3388210" y="1955884"/>
            <a:ext cx="100860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A2: in -&gt; x</a:t>
            </a:r>
            <a:endParaRPr lang="en-US" sz="1600" dirty="0"/>
          </a:p>
        </p:txBody>
      </p:sp>
      <p:sp>
        <p:nvSpPr>
          <p:cNvPr id="75" name="TextBox 74"/>
          <p:cNvSpPr txBox="1"/>
          <p:nvPr/>
        </p:nvSpPr>
        <p:spPr>
          <a:xfrm>
            <a:off x="3595798" y="2402779"/>
            <a:ext cx="63030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x</a:t>
            </a:r>
            <a:r>
              <a:rPr lang="en-US" sz="1600" dirty="0" smtClean="0"/>
              <a:t>:=in </a:t>
            </a:r>
            <a:endParaRPr lang="en-US" sz="1600" dirty="0"/>
          </a:p>
        </p:txBody>
      </p:sp>
      <p:cxnSp>
        <p:nvCxnSpPr>
          <p:cNvPr id="76" name="Straight Arrow Connector 75"/>
          <p:cNvCxnSpPr>
            <a:endCxn id="73" idx="1"/>
          </p:cNvCxnSpPr>
          <p:nvPr/>
        </p:nvCxnSpPr>
        <p:spPr>
          <a:xfrm>
            <a:off x="2890201" y="2532360"/>
            <a:ext cx="498009" cy="2083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Rounded Rectangle 28"/>
          <p:cNvSpPr/>
          <p:nvPr/>
        </p:nvSpPr>
        <p:spPr>
          <a:xfrm>
            <a:off x="5943600" y="2209801"/>
            <a:ext cx="1066800" cy="4572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TextBox 29"/>
          <p:cNvSpPr txBox="1"/>
          <p:nvPr/>
        </p:nvSpPr>
        <p:spPr>
          <a:xfrm>
            <a:off x="5943600" y="1905000"/>
            <a:ext cx="110158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A: out -&gt; in</a:t>
            </a:r>
            <a:endParaRPr lang="en-US" sz="1600" dirty="0"/>
          </a:p>
        </p:txBody>
      </p:sp>
      <p:sp>
        <p:nvSpPr>
          <p:cNvPr id="31" name="TextBox 30"/>
          <p:cNvSpPr txBox="1"/>
          <p:nvPr/>
        </p:nvSpPr>
        <p:spPr>
          <a:xfrm>
            <a:off x="5998788" y="2318141"/>
            <a:ext cx="10695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 := ~ out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5486400" y="1447800"/>
            <a:ext cx="84715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Inverter</a:t>
            </a:r>
            <a:endParaRPr lang="en-US" sz="1600" dirty="0"/>
          </a:p>
        </p:txBody>
      </p:sp>
      <p:cxnSp>
        <p:nvCxnSpPr>
          <p:cNvPr id="33" name="Straight Arrow Connector 32"/>
          <p:cNvCxnSpPr/>
          <p:nvPr/>
        </p:nvCxnSpPr>
        <p:spPr>
          <a:xfrm>
            <a:off x="4572000" y="2514600"/>
            <a:ext cx="914400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4" name="Group 31"/>
          <p:cNvGrpSpPr/>
          <p:nvPr/>
        </p:nvGrpSpPr>
        <p:grpSpPr>
          <a:xfrm>
            <a:off x="2286000" y="3276600"/>
            <a:ext cx="4800600" cy="2743200"/>
            <a:chOff x="2362200" y="3810000"/>
            <a:chExt cx="4800600" cy="2743200"/>
          </a:xfrm>
        </p:grpSpPr>
        <p:sp>
          <p:nvSpPr>
            <p:cNvPr id="35" name="Rectangle 34"/>
            <p:cNvSpPr/>
            <p:nvPr/>
          </p:nvSpPr>
          <p:spPr>
            <a:xfrm>
              <a:off x="2362200" y="4191000"/>
              <a:ext cx="4800600" cy="23622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2362200" y="3810000"/>
              <a:ext cx="195585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SplitDelay</a:t>
              </a:r>
              <a:r>
                <a:rPr lang="en-US" sz="1600" dirty="0" smtClean="0"/>
                <a:t> || Inverter</a:t>
              </a:r>
              <a:endParaRPr lang="en-US" sz="1600" dirty="0"/>
            </a:p>
          </p:txBody>
        </p:sp>
      </p:grpSp>
      <p:grpSp>
        <p:nvGrpSpPr>
          <p:cNvPr id="37" name="Group 42"/>
          <p:cNvGrpSpPr/>
          <p:nvPr/>
        </p:nvGrpSpPr>
        <p:grpSpPr>
          <a:xfrm>
            <a:off x="7086600" y="4038600"/>
            <a:ext cx="1143000" cy="1187944"/>
            <a:chOff x="7239000" y="4146056"/>
            <a:chExt cx="1143000" cy="1187944"/>
          </a:xfrm>
        </p:grpSpPr>
        <p:cxnSp>
          <p:nvCxnSpPr>
            <p:cNvPr id="38" name="Straight Arrow Connector 37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9" name="TextBox 38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cxnSp>
          <p:nvCxnSpPr>
            <p:cNvPr id="40" name="Straight Arrow Connector 39"/>
            <p:cNvCxnSpPr/>
            <p:nvPr/>
          </p:nvCxnSpPr>
          <p:spPr>
            <a:xfrm>
              <a:off x="7239000" y="5334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TextBox 40"/>
            <p:cNvSpPr txBox="1"/>
            <p:nvPr/>
          </p:nvSpPr>
          <p:spPr>
            <a:xfrm>
              <a:off x="7493615" y="4908056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42" name="Group 55"/>
          <p:cNvGrpSpPr/>
          <p:nvPr/>
        </p:nvGrpSpPr>
        <p:grpSpPr>
          <a:xfrm>
            <a:off x="2286000" y="3733800"/>
            <a:ext cx="4800600" cy="338554"/>
            <a:chOff x="2362200" y="4267200"/>
            <a:chExt cx="4800600" cy="338554"/>
          </a:xfrm>
        </p:grpSpPr>
        <p:cxnSp>
          <p:nvCxnSpPr>
            <p:cNvPr id="43" name="Straight Connector 42"/>
            <p:cNvCxnSpPr/>
            <p:nvPr/>
          </p:nvCxnSpPr>
          <p:spPr>
            <a:xfrm>
              <a:off x="2362200" y="4572000"/>
              <a:ext cx="4800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TextBox 43"/>
            <p:cNvSpPr txBox="1"/>
            <p:nvPr/>
          </p:nvSpPr>
          <p:spPr>
            <a:xfrm>
              <a:off x="2514600" y="4267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</p:grpSp>
      <p:grpSp>
        <p:nvGrpSpPr>
          <p:cNvPr id="45" name="Group 59"/>
          <p:cNvGrpSpPr/>
          <p:nvPr/>
        </p:nvGrpSpPr>
        <p:grpSpPr>
          <a:xfrm>
            <a:off x="2514600" y="4114800"/>
            <a:ext cx="1186543" cy="838200"/>
            <a:chOff x="2590800" y="4648200"/>
            <a:chExt cx="1186543" cy="838200"/>
          </a:xfrm>
        </p:grpSpPr>
        <p:sp>
          <p:nvSpPr>
            <p:cNvPr id="46" name="TextBox 45"/>
            <p:cNvSpPr txBox="1"/>
            <p:nvPr/>
          </p:nvSpPr>
          <p:spPr>
            <a:xfrm>
              <a:off x="2667000" y="5029200"/>
              <a:ext cx="80823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 := x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47" name="Rounded Rectangle 46"/>
            <p:cNvSpPr/>
            <p:nvPr/>
          </p:nvSpPr>
          <p:spPr>
            <a:xfrm>
              <a:off x="2667000" y="4953000"/>
              <a:ext cx="9144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8" name="TextBox 47"/>
            <p:cNvSpPr txBox="1"/>
            <p:nvPr/>
          </p:nvSpPr>
          <p:spPr>
            <a:xfrm>
              <a:off x="2590800" y="4648200"/>
              <a:ext cx="118654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x -&gt; out</a:t>
              </a:r>
              <a:endParaRPr lang="en-US" sz="1600" dirty="0"/>
            </a:p>
          </p:txBody>
        </p:sp>
      </p:grpSp>
      <p:grpSp>
        <p:nvGrpSpPr>
          <p:cNvPr id="49" name="Group 60"/>
          <p:cNvGrpSpPr/>
          <p:nvPr/>
        </p:nvGrpSpPr>
        <p:grpSpPr>
          <a:xfrm>
            <a:off x="5943600" y="4114800"/>
            <a:ext cx="1055097" cy="838200"/>
            <a:chOff x="2514600" y="4648200"/>
            <a:chExt cx="1055097" cy="838200"/>
          </a:xfrm>
        </p:grpSpPr>
        <p:sp>
          <p:nvSpPr>
            <p:cNvPr id="50" name="TextBox 49"/>
            <p:cNvSpPr txBox="1"/>
            <p:nvPr/>
          </p:nvSpPr>
          <p:spPr>
            <a:xfrm>
              <a:off x="2667000" y="5029200"/>
              <a:ext cx="67678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x 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1" name="Rounded Rectangle 50"/>
            <p:cNvSpPr/>
            <p:nvPr/>
          </p:nvSpPr>
          <p:spPr>
            <a:xfrm>
              <a:off x="2667000" y="4953000"/>
              <a:ext cx="8382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514600" y="4648200"/>
              <a:ext cx="105509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in -&gt; x</a:t>
              </a:r>
              <a:endParaRPr lang="en-US" sz="1600" dirty="0"/>
            </a:p>
          </p:txBody>
        </p:sp>
      </p:grpSp>
      <p:cxnSp>
        <p:nvCxnSpPr>
          <p:cNvPr id="57" name="Straight Arrow Connector 56"/>
          <p:cNvCxnSpPr>
            <a:stCxn id="47" idx="3"/>
            <a:endCxn id="51" idx="1"/>
          </p:cNvCxnSpPr>
          <p:nvPr/>
        </p:nvCxnSpPr>
        <p:spPr>
          <a:xfrm>
            <a:off x="3505200" y="4686300"/>
            <a:ext cx="2590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87" name="Group 86"/>
          <p:cNvGrpSpPr/>
          <p:nvPr/>
        </p:nvGrpSpPr>
        <p:grpSpPr>
          <a:xfrm>
            <a:off x="4288212" y="5149459"/>
            <a:ext cx="1124712" cy="762001"/>
            <a:chOff x="4288212" y="5149459"/>
            <a:chExt cx="1124712" cy="762001"/>
          </a:xfrm>
        </p:grpSpPr>
        <p:sp>
          <p:nvSpPr>
            <p:cNvPr id="77" name="Rounded Rectangle 76"/>
            <p:cNvSpPr/>
            <p:nvPr/>
          </p:nvSpPr>
          <p:spPr>
            <a:xfrm>
              <a:off x="4288212" y="5454260"/>
              <a:ext cx="1066800" cy="4572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78" name="TextBox 77"/>
            <p:cNvSpPr txBox="1"/>
            <p:nvPr/>
          </p:nvSpPr>
          <p:spPr>
            <a:xfrm>
              <a:off x="4288212" y="5149459"/>
              <a:ext cx="110158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out -&gt; in</a:t>
              </a:r>
              <a:endParaRPr lang="en-US" sz="1600" dirty="0"/>
            </a:p>
          </p:txBody>
        </p:sp>
        <p:sp>
          <p:nvSpPr>
            <p:cNvPr id="79" name="TextBox 78"/>
            <p:cNvSpPr txBox="1"/>
            <p:nvPr/>
          </p:nvSpPr>
          <p:spPr>
            <a:xfrm>
              <a:off x="4343400" y="5562600"/>
              <a:ext cx="1069524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in := ~ out 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</p:grpSp>
      <p:cxnSp>
        <p:nvCxnSpPr>
          <p:cNvPr id="80" name="Straight Arrow Connector 79"/>
          <p:cNvCxnSpPr/>
          <p:nvPr/>
        </p:nvCxnSpPr>
        <p:spPr>
          <a:xfrm>
            <a:off x="3429000" y="4953000"/>
            <a:ext cx="8382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2" name="Straight Arrow Connector 81"/>
          <p:cNvCxnSpPr/>
          <p:nvPr/>
        </p:nvCxnSpPr>
        <p:spPr>
          <a:xfrm flipV="1">
            <a:off x="5334000" y="4953000"/>
            <a:ext cx="762000" cy="5334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3" name="Group 52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4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639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16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0" y="1524000"/>
            <a:ext cx="9147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compatible components C1 = (I1,O1,S1,Init1,React1) and   C2 = (I2,O2,S2, Init2,React2), what’s the definition of product C = C1 || C2?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We already defined I, O, S, and Init for 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Suppose React1 specified using local variables L1,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and React2 given using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L2, 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and precedence &lt;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 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Reaction description for product C has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Local variables L1 U L2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Set of tasks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1 </a:t>
            </a:r>
            <a:r>
              <a:rPr lang="en-US" sz="2000" dirty="0" smtClean="0">
                <a:latin typeface="Comic Sans MS" pitchFamily="66" charset="0"/>
              </a:rPr>
              <a:t> U </a:t>
            </a:r>
            <a:r>
              <a:rPr lang="en-US" sz="2000" dirty="0" smtClean="0">
                <a:latin typeface="Symbol" pitchFamily="18" charset="2"/>
              </a:rPr>
              <a:t>P</a:t>
            </a:r>
            <a:r>
              <a:rPr lang="en-US" sz="2000" baseline="-25000" dirty="0" smtClean="0">
                <a:latin typeface="Comic Sans MS" pitchFamily="66" charset="0"/>
              </a:rPr>
              <a:t>2 </a:t>
            </a:r>
            <a:endParaRPr lang="en-US" sz="2000" dirty="0" smtClean="0">
              <a:latin typeface="Comic Sans MS" pitchFamily="66" charset="0"/>
            </a:endParaRP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Precedence edges: Edges in &lt;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 + Edges in &lt;</a:t>
            </a:r>
            <a:r>
              <a:rPr lang="en-US" sz="2000" baseline="-25000" dirty="0" smtClean="0">
                <a:latin typeface="Comic Sans MS" pitchFamily="66" charset="0"/>
              </a:rPr>
              <a:t>2  </a:t>
            </a:r>
            <a:r>
              <a:rPr lang="en-US" sz="2000" dirty="0" smtClean="0">
                <a:latin typeface="Comic Sans MS" pitchFamily="66" charset="0"/>
              </a:rPr>
              <a:t>+ Edge between tasks A1 and A2 of different components if A2 reads a </a:t>
            </a:r>
            <a:r>
              <a:rPr lang="en-US" sz="2000" dirty="0" err="1" smtClean="0">
                <a:latin typeface="Comic Sans MS" pitchFamily="66" charset="0"/>
              </a:rPr>
              <a:t>var</a:t>
            </a:r>
            <a:r>
              <a:rPr lang="en-US" sz="2000" dirty="0" smtClean="0">
                <a:latin typeface="Comic Sans MS" pitchFamily="66" charset="0"/>
              </a:rPr>
              <a:t> written by A1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741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Parallel Composition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Why is the parallel composition operation well-defined?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Can the new edges make task graph of the product cyclic?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Recall: Await-dependencies among I/O variables of compatible components must be acyclic</a:t>
            </a:r>
            <a:endParaRPr lang="en-US" sz="2000" baseline="-25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Proposition 2.1: Awaits compatibility implies </a:t>
            </a: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product task graph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Interfaces capture enough information to define parallel composition in a consistent manner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Aside: possible to define more flexible (but complex) notions of awaits dependencies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844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Parallel Composition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Commutative: C1 || C2 is same as C2 || C1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Associative: Given C1, C2, C3, all of (C1||C2)||C3, C1||(C2||C3), (C1||C3)||C2, … give the same result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compatibility check fails in one case, will also fail in others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err="1" smtClean="0">
                <a:latin typeface="Comic Sans MS" pitchFamily="66" charset="0"/>
              </a:rPr>
              <a:t>Bottomline</a:t>
            </a:r>
            <a:r>
              <a:rPr lang="en-US" sz="2000" dirty="0" smtClean="0">
                <a:latin typeface="Comic Sans MS" pitchFamily="66" charset="0"/>
              </a:rPr>
              <a:t>: Order in which components are composed does not matter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finite-state, then so is product C1||C2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C1 has n1 states and C2 has n2 states then the product has (n1 x n2) states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deterministic, then so is product C1||C2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both C1 and C2 are input-enabled, is it guaranteed that the product C1||C2 </a:t>
            </a:r>
            <a:r>
              <a:rPr lang="en-US" sz="2000" smtClean="0">
                <a:latin typeface="Comic Sans MS" pitchFamily="66" charset="0"/>
              </a:rPr>
              <a:t>is input-enabled</a:t>
            </a:r>
            <a:r>
              <a:rPr lang="en-US" sz="2000" dirty="0" smtClean="0">
                <a:latin typeface="Comic Sans MS" pitchFamily="66" charset="0"/>
              </a:rPr>
              <a:t>??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19464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9" name="Straight Arrow Connector 48"/>
          <p:cNvCxnSpPr/>
          <p:nvPr/>
        </p:nvCxnSpPr>
        <p:spPr>
          <a:xfrm>
            <a:off x="4572000" y="2971800"/>
            <a:ext cx="1108117" cy="89195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Example Task Graph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920548" y="1642392"/>
            <a:ext cx="4318452" cy="2777208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239000" y="2117982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2006149" y="2197257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/>
          <p:cNvSpPr txBox="1"/>
          <p:nvPr/>
        </p:nvSpPr>
        <p:spPr>
          <a:xfrm>
            <a:off x="2006149" y="1779428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in1</a:t>
            </a:r>
            <a:endParaRPr lang="en-US" sz="1600" dirty="0"/>
          </a:p>
        </p:txBody>
      </p:sp>
      <p:sp>
        <p:nvSpPr>
          <p:cNvPr id="16" name="TextBox 15"/>
          <p:cNvSpPr txBox="1"/>
          <p:nvPr/>
        </p:nvSpPr>
        <p:spPr>
          <a:xfrm>
            <a:off x="7265015" y="1698371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out1</a:t>
            </a:r>
            <a:endParaRPr lang="en-US" sz="1600" dirty="0"/>
          </a:p>
        </p:txBody>
      </p:sp>
      <p:grpSp>
        <p:nvGrpSpPr>
          <p:cNvPr id="8" name="Group 7"/>
          <p:cNvGrpSpPr/>
          <p:nvPr/>
        </p:nvGrpSpPr>
        <p:grpSpPr>
          <a:xfrm>
            <a:off x="3200400" y="2362200"/>
            <a:ext cx="1590307" cy="649665"/>
            <a:chOff x="3257194" y="2381332"/>
            <a:chExt cx="1590307" cy="649665"/>
          </a:xfrm>
        </p:grpSpPr>
        <p:sp>
          <p:nvSpPr>
            <p:cNvPr id="4" name="Rounded Rectangle 3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9" name="TextBox 28"/>
            <p:cNvSpPr txBox="1"/>
            <p:nvPr/>
          </p:nvSpPr>
          <p:spPr>
            <a:xfrm>
              <a:off x="3257194" y="2381332"/>
              <a:ext cx="159030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A1: x1,in1 -&gt; y,x1</a:t>
              </a:r>
              <a:endParaRPr lang="en-US" sz="1600" dirty="0"/>
            </a:p>
          </p:txBody>
        </p:sp>
      </p:grpSp>
      <p:cxnSp>
        <p:nvCxnSpPr>
          <p:cNvPr id="23" name="Straight Arrow Connector 22"/>
          <p:cNvCxnSpPr/>
          <p:nvPr/>
        </p:nvCxnSpPr>
        <p:spPr>
          <a:xfrm>
            <a:off x="2015035" y="38862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015035" y="3468371"/>
            <a:ext cx="4427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in2</a:t>
            </a:r>
            <a:endParaRPr lang="en-US" sz="1600" dirty="0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7247951" y="3000491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7273966" y="2580880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out2</a:t>
            </a:r>
            <a:endParaRPr lang="en-US" sz="1600" dirty="0"/>
          </a:p>
        </p:txBody>
      </p:sp>
      <p:cxnSp>
        <p:nvCxnSpPr>
          <p:cNvPr id="28" name="Straight Arrow Connector 27"/>
          <p:cNvCxnSpPr/>
          <p:nvPr/>
        </p:nvCxnSpPr>
        <p:spPr>
          <a:xfrm>
            <a:off x="7247951" y="3944815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TextBox 29"/>
          <p:cNvSpPr txBox="1"/>
          <p:nvPr/>
        </p:nvSpPr>
        <p:spPr>
          <a:xfrm>
            <a:off x="7273966" y="3525204"/>
            <a:ext cx="57419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out3</a:t>
            </a:r>
            <a:endParaRPr lang="en-US" sz="1600" dirty="0"/>
          </a:p>
        </p:txBody>
      </p:sp>
      <p:cxnSp>
        <p:nvCxnSpPr>
          <p:cNvPr id="5" name="Straight Connector 4"/>
          <p:cNvCxnSpPr/>
          <p:nvPr/>
        </p:nvCxnSpPr>
        <p:spPr>
          <a:xfrm>
            <a:off x="2920548" y="1948705"/>
            <a:ext cx="4318452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1" name="TextBox 30"/>
          <p:cNvSpPr txBox="1"/>
          <p:nvPr/>
        </p:nvSpPr>
        <p:spPr>
          <a:xfrm>
            <a:off x="3035819" y="1642392"/>
            <a:ext cx="7136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x1, x2 </a:t>
            </a:r>
            <a:endParaRPr lang="en-US" sz="1600" dirty="0"/>
          </a:p>
        </p:txBody>
      </p:sp>
      <p:sp>
        <p:nvSpPr>
          <p:cNvPr id="32" name="TextBox 31"/>
          <p:cNvSpPr txBox="1"/>
          <p:nvPr/>
        </p:nvSpPr>
        <p:spPr>
          <a:xfrm>
            <a:off x="3037007" y="2042778"/>
            <a:ext cx="70872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/>
              <a:t>l</a:t>
            </a:r>
            <a:r>
              <a:rPr lang="en-US" sz="1600" dirty="0" smtClean="0"/>
              <a:t>ocal y</a:t>
            </a:r>
            <a:endParaRPr lang="en-US" sz="1600" dirty="0"/>
          </a:p>
        </p:txBody>
      </p:sp>
      <p:grpSp>
        <p:nvGrpSpPr>
          <p:cNvPr id="34" name="Group 33"/>
          <p:cNvGrpSpPr/>
          <p:nvPr/>
        </p:nvGrpSpPr>
        <p:grpSpPr>
          <a:xfrm>
            <a:off x="3237654" y="3482092"/>
            <a:ext cx="1414170" cy="649665"/>
            <a:chOff x="3257194" y="2381332"/>
            <a:chExt cx="1414170" cy="649665"/>
          </a:xfrm>
        </p:grpSpPr>
        <p:sp>
          <p:nvSpPr>
            <p:cNvPr id="35" name="Rounded Rectangle 34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6" name="TextBox 35"/>
            <p:cNvSpPr txBox="1"/>
            <p:nvPr/>
          </p:nvSpPr>
          <p:spPr>
            <a:xfrm>
              <a:off x="3257194" y="2381332"/>
              <a:ext cx="134844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A2: x2 -&gt; out2</a:t>
              </a:r>
              <a:endParaRPr lang="en-US" sz="1600" dirty="0"/>
            </a:p>
          </p:txBody>
        </p:sp>
      </p:grpSp>
      <p:grpSp>
        <p:nvGrpSpPr>
          <p:cNvPr id="37" name="Group 36"/>
          <p:cNvGrpSpPr/>
          <p:nvPr/>
        </p:nvGrpSpPr>
        <p:grpSpPr>
          <a:xfrm>
            <a:off x="5337516" y="2364545"/>
            <a:ext cx="1901483" cy="649665"/>
            <a:chOff x="3051651" y="2381332"/>
            <a:chExt cx="1901483" cy="649665"/>
          </a:xfrm>
        </p:grpSpPr>
        <p:sp>
          <p:nvSpPr>
            <p:cNvPr id="38" name="Rounded Rectangle 37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9" name="TextBox 38"/>
            <p:cNvSpPr txBox="1"/>
            <p:nvPr/>
          </p:nvSpPr>
          <p:spPr>
            <a:xfrm>
              <a:off x="3051651" y="2381332"/>
              <a:ext cx="190148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A3: x1,in1 -&gt; out1,x1</a:t>
              </a:r>
              <a:endParaRPr lang="en-US" sz="1600" dirty="0"/>
            </a:p>
          </p:txBody>
        </p:sp>
      </p:grpSp>
      <p:cxnSp>
        <p:nvCxnSpPr>
          <p:cNvPr id="40" name="Straight Arrow Connector 39"/>
          <p:cNvCxnSpPr>
            <a:stCxn id="4" idx="3"/>
            <a:endCxn id="38" idx="1"/>
          </p:cNvCxnSpPr>
          <p:nvPr/>
        </p:nvCxnSpPr>
        <p:spPr>
          <a:xfrm>
            <a:off x="4614570" y="2882485"/>
            <a:ext cx="1065547" cy="234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41" name="Group 40"/>
          <p:cNvGrpSpPr/>
          <p:nvPr/>
        </p:nvGrpSpPr>
        <p:grpSpPr>
          <a:xfrm>
            <a:off x="5079774" y="3482092"/>
            <a:ext cx="2228302" cy="649665"/>
            <a:chOff x="2813449" y="2381332"/>
            <a:chExt cx="2228302" cy="649665"/>
          </a:xfrm>
        </p:grpSpPr>
        <p:sp>
          <p:nvSpPr>
            <p:cNvPr id="43" name="Rounded Rectangle 42"/>
            <p:cNvSpPr/>
            <p:nvPr/>
          </p:nvSpPr>
          <p:spPr>
            <a:xfrm>
              <a:off x="3394252" y="2772237"/>
              <a:ext cx="1277112" cy="25876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7" name="TextBox 46"/>
            <p:cNvSpPr txBox="1"/>
            <p:nvPr/>
          </p:nvSpPr>
          <p:spPr>
            <a:xfrm>
              <a:off x="2813449" y="2381332"/>
              <a:ext cx="222830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A4: in2,y,out2 -&gt; x2,out3</a:t>
              </a:r>
              <a:endParaRPr lang="en-US" sz="1600" dirty="0"/>
            </a:p>
          </p:txBody>
        </p:sp>
      </p:grpSp>
      <p:cxnSp>
        <p:nvCxnSpPr>
          <p:cNvPr id="48" name="Straight Arrow Connector 47"/>
          <p:cNvCxnSpPr>
            <a:endCxn id="43" idx="1"/>
          </p:cNvCxnSpPr>
          <p:nvPr/>
        </p:nvCxnSpPr>
        <p:spPr>
          <a:xfrm>
            <a:off x="4671363" y="4002377"/>
            <a:ext cx="989214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Content Placeholder 3"/>
          <p:cNvSpPr txBox="1">
            <a:spLocks/>
          </p:cNvSpPr>
          <p:nvPr/>
        </p:nvSpPr>
        <p:spPr>
          <a:xfrm>
            <a:off x="239764" y="4876800"/>
            <a:ext cx="8863200" cy="9906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possible schedules consistent with precedence constraints?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What are I/O await dependencies?</a:t>
            </a:r>
          </a:p>
        </p:txBody>
      </p:sp>
      <p:grpSp>
        <p:nvGrpSpPr>
          <p:cNvPr id="42" name="Group 41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44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5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6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56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90188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0" grpId="0" build="p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Output Hiding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188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Given a component C, and an output variable y, the result of hiding y in C, written as C\y, is basically the same component as C, but y is no longer an output variable, and becomes a local variable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Not available to the outside world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Useful for limiting the scope (encapsulation)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0488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err="1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DoubleDelay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39" name="Rectangle 38"/>
          <p:cNvSpPr/>
          <p:nvPr/>
        </p:nvSpPr>
        <p:spPr>
          <a:xfrm>
            <a:off x="1676400" y="1905000"/>
            <a:ext cx="1981200" cy="13716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0" name="Straight Arrow Connector 39"/>
          <p:cNvCxnSpPr>
            <a:stCxn id="39" idx="3"/>
            <a:endCxn id="26" idx="1"/>
          </p:cNvCxnSpPr>
          <p:nvPr/>
        </p:nvCxnSpPr>
        <p:spPr>
          <a:xfrm>
            <a:off x="3657600" y="2590800"/>
            <a:ext cx="1037911" cy="12135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7" name="Straight Arrow Connector 46"/>
          <p:cNvCxnSpPr>
            <a:endCxn id="39" idx="1"/>
          </p:cNvCxnSpPr>
          <p:nvPr/>
        </p:nvCxnSpPr>
        <p:spPr>
          <a:xfrm>
            <a:off x="457200" y="2590800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9" name="TextBox 48"/>
          <p:cNvSpPr txBox="1"/>
          <p:nvPr/>
        </p:nvSpPr>
        <p:spPr>
          <a:xfrm>
            <a:off x="304800" y="2057400"/>
            <a:ext cx="75693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in</a:t>
            </a:r>
            <a:endParaRPr lang="en-US" sz="1600" dirty="0"/>
          </a:p>
        </p:txBody>
      </p:sp>
      <p:sp>
        <p:nvSpPr>
          <p:cNvPr id="53" name="TextBox 52"/>
          <p:cNvSpPr txBox="1"/>
          <p:nvPr/>
        </p:nvSpPr>
        <p:spPr>
          <a:xfrm>
            <a:off x="3657600" y="2286000"/>
            <a:ext cx="108978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</a:t>
            </a:r>
            <a:r>
              <a:rPr lang="en-US" sz="1600" dirty="0"/>
              <a:t> </a:t>
            </a:r>
            <a:r>
              <a:rPr lang="en-US" sz="1600" dirty="0" smtClean="0"/>
              <a:t>temp</a:t>
            </a:r>
            <a:endParaRPr lang="en-US" sz="1600" dirty="0"/>
          </a:p>
        </p:txBody>
      </p:sp>
      <p:sp>
        <p:nvSpPr>
          <p:cNvPr id="54" name="TextBox 53"/>
          <p:cNvSpPr txBox="1"/>
          <p:nvPr/>
        </p:nvSpPr>
        <p:spPr>
          <a:xfrm>
            <a:off x="1676400" y="1569493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Delay1</a:t>
            </a:r>
            <a:endParaRPr lang="en-US" sz="1600" dirty="0"/>
          </a:p>
        </p:txBody>
      </p:sp>
      <p:sp>
        <p:nvSpPr>
          <p:cNvPr id="26" name="Rectangle 25"/>
          <p:cNvSpPr/>
          <p:nvPr/>
        </p:nvSpPr>
        <p:spPr>
          <a:xfrm>
            <a:off x="4695511" y="1929270"/>
            <a:ext cx="2086289" cy="1347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6781800" y="2514600"/>
            <a:ext cx="11430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7315200" y="2133600"/>
            <a:ext cx="8883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out</a:t>
            </a:r>
            <a:endParaRPr lang="en-US" sz="1600" dirty="0"/>
          </a:p>
        </p:txBody>
      </p:sp>
      <p:sp>
        <p:nvSpPr>
          <p:cNvPr id="46" name="TextBox 45"/>
          <p:cNvSpPr txBox="1"/>
          <p:nvPr/>
        </p:nvSpPr>
        <p:spPr>
          <a:xfrm>
            <a:off x="4695511" y="1548270"/>
            <a:ext cx="75155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Delay2</a:t>
            </a:r>
            <a:endParaRPr lang="en-US" sz="1600" dirty="0"/>
          </a:p>
        </p:txBody>
      </p:sp>
      <p:cxnSp>
        <p:nvCxnSpPr>
          <p:cNvPr id="19" name="Straight Connector 18"/>
          <p:cNvCxnSpPr/>
          <p:nvPr/>
        </p:nvCxnSpPr>
        <p:spPr>
          <a:xfrm>
            <a:off x="1676400" y="2356809"/>
            <a:ext cx="1981200" cy="539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/>
          <p:cNvSpPr txBox="1"/>
          <p:nvPr/>
        </p:nvSpPr>
        <p:spPr>
          <a:xfrm>
            <a:off x="1681293" y="2009816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x1 := 0</a:t>
            </a:r>
            <a:endParaRPr lang="en-US" sz="1600" dirty="0"/>
          </a:p>
        </p:txBody>
      </p:sp>
      <p:sp>
        <p:nvSpPr>
          <p:cNvPr id="21" name="TextBox 20"/>
          <p:cNvSpPr txBox="1"/>
          <p:nvPr/>
        </p:nvSpPr>
        <p:spPr>
          <a:xfrm>
            <a:off x="1828800" y="2743200"/>
            <a:ext cx="16716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temp:=x1 ; x1:= in</a:t>
            </a:r>
            <a:endParaRPr lang="en-US" sz="1600" dirty="0"/>
          </a:p>
        </p:txBody>
      </p:sp>
      <p:cxnSp>
        <p:nvCxnSpPr>
          <p:cNvPr id="23" name="Straight Connector 22"/>
          <p:cNvCxnSpPr/>
          <p:nvPr/>
        </p:nvCxnSpPr>
        <p:spPr>
          <a:xfrm>
            <a:off x="4695511" y="2255040"/>
            <a:ext cx="2086289" cy="309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TextBox 24"/>
          <p:cNvSpPr txBox="1"/>
          <p:nvPr/>
        </p:nvSpPr>
        <p:spPr>
          <a:xfrm>
            <a:off x="4700404" y="1908047"/>
            <a:ext cx="114967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bool</a:t>
            </a:r>
            <a:r>
              <a:rPr lang="en-US" sz="1600" dirty="0" smtClean="0"/>
              <a:t> x2 := 0</a:t>
            </a:r>
            <a:endParaRPr lang="en-US" sz="1600" dirty="0"/>
          </a:p>
        </p:txBody>
      </p:sp>
      <p:sp>
        <p:nvSpPr>
          <p:cNvPr id="28" name="TextBox 27"/>
          <p:cNvSpPr txBox="1"/>
          <p:nvPr/>
        </p:nvSpPr>
        <p:spPr>
          <a:xfrm>
            <a:off x="4800600" y="2743200"/>
            <a:ext cx="180312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out:=x2 ; x2:= temp</a:t>
            </a:r>
            <a:endParaRPr lang="en-US" sz="1600" dirty="0"/>
          </a:p>
        </p:txBody>
      </p:sp>
      <p:grpSp>
        <p:nvGrpSpPr>
          <p:cNvPr id="3" name="Group 31"/>
          <p:cNvGrpSpPr/>
          <p:nvPr/>
        </p:nvGrpSpPr>
        <p:grpSpPr>
          <a:xfrm>
            <a:off x="2362200" y="3810000"/>
            <a:ext cx="4876800" cy="2133600"/>
            <a:chOff x="2362200" y="3810000"/>
            <a:chExt cx="4876800" cy="2133600"/>
          </a:xfrm>
        </p:grpSpPr>
        <p:sp>
          <p:nvSpPr>
            <p:cNvPr id="30" name="Rectangle 29"/>
            <p:cNvSpPr/>
            <p:nvPr/>
          </p:nvSpPr>
          <p:spPr>
            <a:xfrm>
              <a:off x="2362200" y="4191000"/>
              <a:ext cx="4876800" cy="17526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2362200" y="3810000"/>
              <a:ext cx="2337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(Delay1 || Delay2) \ temp</a:t>
              </a:r>
              <a:endParaRPr lang="en-US" sz="1600" dirty="0"/>
            </a:p>
          </p:txBody>
        </p:sp>
      </p:grpSp>
      <p:grpSp>
        <p:nvGrpSpPr>
          <p:cNvPr id="4" name="Group 34"/>
          <p:cNvGrpSpPr/>
          <p:nvPr/>
        </p:nvGrpSpPr>
        <p:grpSpPr>
          <a:xfrm>
            <a:off x="1447800" y="4678907"/>
            <a:ext cx="914400" cy="426493"/>
            <a:chOff x="1447800" y="4678907"/>
            <a:chExt cx="914400" cy="426493"/>
          </a:xfrm>
        </p:grpSpPr>
        <p:cxnSp>
          <p:nvCxnSpPr>
            <p:cNvPr id="33" name="Straight Arrow Connector 32"/>
            <p:cNvCxnSpPr/>
            <p:nvPr/>
          </p:nvCxnSpPr>
          <p:spPr>
            <a:xfrm>
              <a:off x="1600200" y="5105400"/>
              <a:ext cx="762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TextBox 33"/>
            <p:cNvSpPr txBox="1"/>
            <p:nvPr/>
          </p:nvSpPr>
          <p:spPr>
            <a:xfrm>
              <a:off x="1447800" y="4678907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</p:grpSp>
      <p:grpSp>
        <p:nvGrpSpPr>
          <p:cNvPr id="5" name="Group 42"/>
          <p:cNvGrpSpPr/>
          <p:nvPr/>
        </p:nvGrpSpPr>
        <p:grpSpPr>
          <a:xfrm>
            <a:off x="7239000" y="4572000"/>
            <a:ext cx="1143000" cy="425944"/>
            <a:chOff x="7239000" y="4146056"/>
            <a:chExt cx="1143000" cy="425944"/>
          </a:xfrm>
        </p:grpSpPr>
        <p:cxnSp>
          <p:nvCxnSpPr>
            <p:cNvPr id="36" name="Straight Arrow Connector 35"/>
            <p:cNvCxnSpPr/>
            <p:nvPr/>
          </p:nvCxnSpPr>
          <p:spPr>
            <a:xfrm>
              <a:off x="7239000" y="4572000"/>
              <a:ext cx="11430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7" name="TextBox 36"/>
            <p:cNvSpPr txBox="1"/>
            <p:nvPr/>
          </p:nvSpPr>
          <p:spPr>
            <a:xfrm>
              <a:off x="7493615" y="4146056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</p:grpSp>
      <p:grpSp>
        <p:nvGrpSpPr>
          <p:cNvPr id="8" name="Group 55"/>
          <p:cNvGrpSpPr/>
          <p:nvPr/>
        </p:nvGrpSpPr>
        <p:grpSpPr>
          <a:xfrm>
            <a:off x="2362200" y="4267200"/>
            <a:ext cx="4876800" cy="338554"/>
            <a:chOff x="2362200" y="4267200"/>
            <a:chExt cx="4876800" cy="338554"/>
          </a:xfrm>
        </p:grpSpPr>
        <p:cxnSp>
          <p:nvCxnSpPr>
            <p:cNvPr id="44" name="Straight Connector 43"/>
            <p:cNvCxnSpPr/>
            <p:nvPr/>
          </p:nvCxnSpPr>
          <p:spPr>
            <a:xfrm>
              <a:off x="2362200" y="4572000"/>
              <a:ext cx="48768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514600" y="4267200"/>
              <a:ext cx="17043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x1 := 0; x2:=0</a:t>
              </a:r>
              <a:endParaRPr lang="en-US" sz="1600" dirty="0"/>
            </a:p>
          </p:txBody>
        </p:sp>
      </p:grpSp>
      <p:grpSp>
        <p:nvGrpSpPr>
          <p:cNvPr id="9" name="Group 59"/>
          <p:cNvGrpSpPr/>
          <p:nvPr/>
        </p:nvGrpSpPr>
        <p:grpSpPr>
          <a:xfrm>
            <a:off x="2667000" y="4876800"/>
            <a:ext cx="1987467" cy="838200"/>
            <a:chOff x="2667000" y="4648200"/>
            <a:chExt cx="1987467" cy="838200"/>
          </a:xfrm>
        </p:grpSpPr>
        <p:sp>
          <p:nvSpPr>
            <p:cNvPr id="57" name="TextBox 56"/>
            <p:cNvSpPr txBox="1"/>
            <p:nvPr/>
          </p:nvSpPr>
          <p:spPr>
            <a:xfrm>
              <a:off x="2667000" y="5029200"/>
              <a:ext cx="167167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temp:=x1 ; x1:= in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58" name="Rounded Rectangle 57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2667000" y="4648200"/>
              <a:ext cx="198746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A1 : in, x1 -&gt; temp, x1</a:t>
              </a:r>
              <a:endParaRPr lang="en-US" sz="1600" dirty="0"/>
            </a:p>
          </p:txBody>
        </p:sp>
      </p:grpSp>
      <p:grpSp>
        <p:nvGrpSpPr>
          <p:cNvPr id="10" name="Group 60"/>
          <p:cNvGrpSpPr/>
          <p:nvPr/>
        </p:nvGrpSpPr>
        <p:grpSpPr>
          <a:xfrm>
            <a:off x="5105400" y="4876800"/>
            <a:ext cx="2118913" cy="838200"/>
            <a:chOff x="2667000" y="4648200"/>
            <a:chExt cx="2118913" cy="838200"/>
          </a:xfrm>
        </p:grpSpPr>
        <p:sp>
          <p:nvSpPr>
            <p:cNvPr id="62" name="TextBox 61"/>
            <p:cNvSpPr txBox="1"/>
            <p:nvPr/>
          </p:nvSpPr>
          <p:spPr>
            <a:xfrm>
              <a:off x="2667000" y="5029200"/>
              <a:ext cx="1803122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>
                  <a:solidFill>
                    <a:schemeClr val="bg1">
                      <a:lumMod val="65000"/>
                    </a:schemeClr>
                  </a:solidFill>
                </a:rPr>
                <a:t>out:=x2 ; x2:= temp</a:t>
              </a:r>
              <a:endParaRPr lang="en-US" sz="1600" dirty="0">
                <a:solidFill>
                  <a:schemeClr val="bg1">
                    <a:lumMod val="65000"/>
                  </a:schemeClr>
                </a:solidFill>
              </a:endParaRPr>
            </a:p>
          </p:txBody>
        </p:sp>
        <p:sp>
          <p:nvSpPr>
            <p:cNvPr id="63" name="Rounded Rectangle 62"/>
            <p:cNvSpPr/>
            <p:nvPr/>
          </p:nvSpPr>
          <p:spPr>
            <a:xfrm>
              <a:off x="2667000" y="4953000"/>
              <a:ext cx="1752600" cy="533400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4" name="TextBox 63"/>
            <p:cNvSpPr txBox="1"/>
            <p:nvPr/>
          </p:nvSpPr>
          <p:spPr>
            <a:xfrm>
              <a:off x="2667000" y="4648200"/>
              <a:ext cx="2118913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A2 : temp, x2 -&gt; out, x2</a:t>
              </a:r>
              <a:endParaRPr lang="en-US" sz="1600" dirty="0"/>
            </a:p>
          </p:txBody>
        </p:sp>
      </p:grpSp>
      <p:cxnSp>
        <p:nvCxnSpPr>
          <p:cNvPr id="65" name="Straight Arrow Connector 64"/>
          <p:cNvCxnSpPr>
            <a:stCxn id="58" idx="3"/>
            <a:endCxn id="63" idx="1"/>
          </p:cNvCxnSpPr>
          <p:nvPr/>
        </p:nvCxnSpPr>
        <p:spPr>
          <a:xfrm>
            <a:off x="4419600" y="5448300"/>
            <a:ext cx="685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8" name="Rounded Rectangle 67"/>
          <p:cNvSpPr/>
          <p:nvPr/>
        </p:nvSpPr>
        <p:spPr>
          <a:xfrm>
            <a:off x="1752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9" name="TextBox 68"/>
          <p:cNvSpPr txBox="1"/>
          <p:nvPr/>
        </p:nvSpPr>
        <p:spPr>
          <a:xfrm>
            <a:off x="1752600" y="2362200"/>
            <a:ext cx="198746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A1 : in, x1 -&gt; temp, x1</a:t>
            </a:r>
            <a:endParaRPr lang="en-US" sz="1600" dirty="0"/>
          </a:p>
        </p:txBody>
      </p:sp>
      <p:sp>
        <p:nvSpPr>
          <p:cNvPr id="78" name="Rounded Rectangle 77"/>
          <p:cNvSpPr/>
          <p:nvPr/>
        </p:nvSpPr>
        <p:spPr>
          <a:xfrm>
            <a:off x="4800600" y="2667000"/>
            <a:ext cx="1752600" cy="5334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9" name="TextBox 78"/>
          <p:cNvSpPr txBox="1"/>
          <p:nvPr/>
        </p:nvSpPr>
        <p:spPr>
          <a:xfrm>
            <a:off x="4724400" y="2286000"/>
            <a:ext cx="211891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A2 : temp, x2 -&gt; out, x2</a:t>
            </a:r>
            <a:endParaRPr lang="en-US" sz="1600" dirty="0"/>
          </a:p>
        </p:txBody>
      </p:sp>
      <p:sp>
        <p:nvSpPr>
          <p:cNvPr id="67" name="Rectangle 66"/>
          <p:cNvSpPr/>
          <p:nvPr/>
        </p:nvSpPr>
        <p:spPr>
          <a:xfrm>
            <a:off x="1295400" y="1524000"/>
            <a:ext cx="59436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0" name="TextBox 69"/>
          <p:cNvSpPr txBox="1"/>
          <p:nvPr/>
        </p:nvSpPr>
        <p:spPr>
          <a:xfrm>
            <a:off x="2514600" y="4572000"/>
            <a:ext cx="147437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local </a:t>
            </a:r>
            <a:r>
              <a:rPr lang="en-US" sz="1600" dirty="0" err="1" smtClean="0"/>
              <a:t>bool</a:t>
            </a:r>
            <a:r>
              <a:rPr lang="en-US" sz="1600" dirty="0" smtClean="0"/>
              <a:t> temp</a:t>
            </a:r>
            <a:endParaRPr lang="en-US" sz="1600" dirty="0"/>
          </a:p>
        </p:txBody>
      </p:sp>
      <p:grpSp>
        <p:nvGrpSpPr>
          <p:cNvPr id="48" name="Group 4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50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51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5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1512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12551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0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Second-To-Minute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28" name="Rectangle 27"/>
          <p:cNvSpPr/>
          <p:nvPr/>
        </p:nvSpPr>
        <p:spPr>
          <a:xfrm>
            <a:off x="3276600" y="2438400"/>
            <a:ext cx="2590800" cy="19812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7" name="Straight Arrow Connector 36"/>
          <p:cNvCxnSpPr/>
          <p:nvPr/>
        </p:nvCxnSpPr>
        <p:spPr>
          <a:xfrm>
            <a:off x="58674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Straight Arrow Connector 38"/>
          <p:cNvCxnSpPr/>
          <p:nvPr/>
        </p:nvCxnSpPr>
        <p:spPr>
          <a:xfrm>
            <a:off x="2362200" y="3276600"/>
            <a:ext cx="9144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1905000" y="2895600"/>
            <a:ext cx="129208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second</a:t>
            </a:r>
            <a:endParaRPr lang="en-US" sz="1600" dirty="0"/>
          </a:p>
        </p:txBody>
      </p:sp>
      <p:cxnSp>
        <p:nvCxnSpPr>
          <p:cNvPr id="33" name="Straight Connector 32"/>
          <p:cNvCxnSpPr/>
          <p:nvPr/>
        </p:nvCxnSpPr>
        <p:spPr>
          <a:xfrm>
            <a:off x="3276600" y="2743200"/>
            <a:ext cx="259080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/>
          <p:cNvSpPr txBox="1"/>
          <p:nvPr/>
        </p:nvSpPr>
        <p:spPr>
          <a:xfrm>
            <a:off x="3581400" y="2438400"/>
            <a:ext cx="89447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int</a:t>
            </a:r>
            <a:r>
              <a:rPr lang="en-US" sz="1600" dirty="0" smtClean="0"/>
              <a:t> x := 0</a:t>
            </a:r>
            <a:endParaRPr lang="en-US" sz="1600" dirty="0"/>
          </a:p>
        </p:txBody>
      </p:sp>
      <p:sp>
        <p:nvSpPr>
          <p:cNvPr id="36" name="TextBox 35"/>
          <p:cNvSpPr txBox="1"/>
          <p:nvPr/>
        </p:nvSpPr>
        <p:spPr>
          <a:xfrm>
            <a:off x="3581400" y="2819400"/>
            <a:ext cx="1600200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dirty="0" smtClean="0"/>
              <a:t>if second? then {</a:t>
            </a:r>
          </a:p>
          <a:p>
            <a:r>
              <a:rPr lang="en-US" sz="1600" dirty="0" smtClean="0"/>
              <a:t>   x:=x+1;</a:t>
            </a:r>
          </a:p>
          <a:p>
            <a:r>
              <a:rPr lang="en-US" sz="1600" dirty="0" smtClean="0"/>
              <a:t>   if x==60 then {</a:t>
            </a:r>
          </a:p>
          <a:p>
            <a:r>
              <a:rPr lang="en-US" sz="1600" dirty="0" smtClean="0"/>
              <a:t>        minute!;</a:t>
            </a:r>
          </a:p>
          <a:p>
            <a:r>
              <a:rPr lang="en-US" sz="1600" dirty="0" smtClean="0"/>
              <a:t>        x :=0 }</a:t>
            </a:r>
          </a:p>
          <a:p>
            <a:r>
              <a:rPr lang="en-US" sz="1600" dirty="0" smtClean="0"/>
              <a:t>}</a:t>
            </a:r>
          </a:p>
          <a:p>
            <a:r>
              <a:rPr lang="en-US" sz="1600" dirty="0" smtClean="0"/>
              <a:t>   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5943600" y="2895600"/>
            <a:ext cx="129484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smtClean="0"/>
              <a:t>event minute</a:t>
            </a:r>
            <a:endParaRPr lang="en-US" sz="1600" dirty="0"/>
          </a:p>
        </p:txBody>
      </p:sp>
      <p:sp>
        <p:nvSpPr>
          <p:cNvPr id="13" name="Content Placeholder 3"/>
          <p:cNvSpPr txBox="1">
            <a:spLocks/>
          </p:cNvSpPr>
          <p:nvPr/>
        </p:nvSpPr>
        <p:spPr>
          <a:xfrm>
            <a:off x="304800" y="1143000"/>
            <a:ext cx="8839200" cy="10668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Desired behavior (spec):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	Issue the output event every 60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the input event is present</a:t>
            </a:r>
          </a:p>
        </p:txBody>
      </p:sp>
      <p:sp>
        <p:nvSpPr>
          <p:cNvPr id="14" name="Content Placeholder 3"/>
          <p:cNvSpPr txBox="1">
            <a:spLocks/>
          </p:cNvSpPr>
          <p:nvPr/>
        </p:nvSpPr>
        <p:spPr>
          <a:xfrm>
            <a:off x="0" y="4724400"/>
            <a:ext cx="9144000" cy="1219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Design the component Second-To-Hour such that it issues its output every 3600</a:t>
            </a:r>
            <a:r>
              <a:rPr lang="en-US" sz="2000" baseline="30000" dirty="0" smtClean="0">
                <a:latin typeface="Comic Sans MS" pitchFamily="66" charset="0"/>
              </a:rPr>
              <a:t>th</a:t>
            </a:r>
            <a:r>
              <a:rPr lang="en-US" sz="2000" dirty="0" smtClean="0">
                <a:latin typeface="Comic Sans MS" pitchFamily="66" charset="0"/>
              </a:rPr>
              <a:t> time its input event is present</a:t>
            </a:r>
          </a:p>
        </p:txBody>
      </p:sp>
      <p:grpSp>
        <p:nvGrpSpPr>
          <p:cNvPr id="15" name="Group 14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16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7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8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2536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19" name="TextBox 18"/>
          <p:cNvSpPr txBox="1"/>
          <p:nvPr/>
        </p:nvSpPr>
        <p:spPr>
          <a:xfrm>
            <a:off x="3276600" y="2057400"/>
            <a:ext cx="158601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dirty="0" err="1" smtClean="0"/>
              <a:t>SecondToMinute</a:t>
            </a:r>
            <a:endParaRPr lang="en-US" sz="1600" dirty="0"/>
          </a:p>
        </p:txBody>
      </p: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22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Synchronous Block Diagrams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1981200" y="2503796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762000" y="2770496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Arrow Connector 10"/>
          <p:cNvCxnSpPr/>
          <p:nvPr/>
        </p:nvCxnSpPr>
        <p:spPr>
          <a:xfrm>
            <a:off x="772804" y="3802608"/>
            <a:ext cx="19431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Rectangle 25"/>
          <p:cNvSpPr/>
          <p:nvPr/>
        </p:nvSpPr>
        <p:spPr>
          <a:xfrm>
            <a:off x="4572000" y="2288844"/>
            <a:ext cx="1600200" cy="74835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ectangle 26"/>
          <p:cNvSpPr/>
          <p:nvPr/>
        </p:nvSpPr>
        <p:spPr>
          <a:xfrm>
            <a:off x="2715904" y="3455159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8" name="Rectangle 27"/>
          <p:cNvSpPr/>
          <p:nvPr/>
        </p:nvSpPr>
        <p:spPr>
          <a:xfrm>
            <a:off x="5307273" y="3453453"/>
            <a:ext cx="1447800" cy="53340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0" name="Straight Arrow Connector 29"/>
          <p:cNvCxnSpPr/>
          <p:nvPr/>
        </p:nvCxnSpPr>
        <p:spPr>
          <a:xfrm>
            <a:off x="3439804" y="2669844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Straight Arrow Connector 40"/>
          <p:cNvCxnSpPr/>
          <p:nvPr/>
        </p:nvCxnSpPr>
        <p:spPr>
          <a:xfrm>
            <a:off x="4175077" y="3802608"/>
            <a:ext cx="1132196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Straight Arrow Connector 42"/>
          <p:cNvCxnSpPr/>
          <p:nvPr/>
        </p:nvCxnSpPr>
        <p:spPr>
          <a:xfrm>
            <a:off x="3429000" y="2898444"/>
            <a:ext cx="1175698" cy="0"/>
          </a:xfrm>
          <a:prstGeom prst="straightConnector1">
            <a:avLst/>
          </a:prstGeom>
          <a:ln w="25400"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>
            <a:stCxn id="9" idx="2"/>
          </p:cNvCxnSpPr>
          <p:nvPr/>
        </p:nvCxnSpPr>
        <p:spPr>
          <a:xfrm>
            <a:off x="2705100" y="3037196"/>
            <a:ext cx="495300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>
            <a:endCxn id="26" idx="2"/>
          </p:cNvCxnSpPr>
          <p:nvPr/>
        </p:nvCxnSpPr>
        <p:spPr>
          <a:xfrm flipV="1">
            <a:off x="4175077" y="3037196"/>
            <a:ext cx="1197023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endCxn id="28" idx="0"/>
          </p:cNvCxnSpPr>
          <p:nvPr/>
        </p:nvCxnSpPr>
        <p:spPr>
          <a:xfrm>
            <a:off x="5715000" y="3037196"/>
            <a:ext cx="316173" cy="416257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Straight Arrow Connector 43"/>
          <p:cNvCxnSpPr>
            <a:stCxn id="26" idx="3"/>
          </p:cNvCxnSpPr>
          <p:nvPr/>
        </p:nvCxnSpPr>
        <p:spPr>
          <a:xfrm>
            <a:off x="6172200" y="2663020"/>
            <a:ext cx="1752600" cy="6824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Straight Arrow Connector 44"/>
          <p:cNvCxnSpPr/>
          <p:nvPr/>
        </p:nvCxnSpPr>
        <p:spPr>
          <a:xfrm>
            <a:off x="6755073" y="3721859"/>
            <a:ext cx="12192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Rectangle 45"/>
          <p:cNvSpPr/>
          <p:nvPr/>
        </p:nvSpPr>
        <p:spPr>
          <a:xfrm>
            <a:off x="1295400" y="2133600"/>
            <a:ext cx="6069273" cy="2212644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48" name="Straight Arrow Connector 47"/>
          <p:cNvCxnSpPr/>
          <p:nvPr/>
        </p:nvCxnSpPr>
        <p:spPr>
          <a:xfrm>
            <a:off x="3886200" y="2898444"/>
            <a:ext cx="0" cy="547048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ounded Rectangle 24"/>
          <p:cNvSpPr/>
          <p:nvPr/>
        </p:nvSpPr>
        <p:spPr>
          <a:xfrm>
            <a:off x="21336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ounded Rectangle 28"/>
          <p:cNvSpPr/>
          <p:nvPr/>
        </p:nvSpPr>
        <p:spPr>
          <a:xfrm>
            <a:off x="28956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Rounded Rectangle 30"/>
          <p:cNvSpPr/>
          <p:nvPr/>
        </p:nvSpPr>
        <p:spPr>
          <a:xfrm>
            <a:off x="46482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Rounded Rectangle 31"/>
          <p:cNvSpPr/>
          <p:nvPr/>
        </p:nvSpPr>
        <p:spPr>
          <a:xfrm>
            <a:off x="5181600" y="2746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Rounded Rectangle 32"/>
          <p:cNvSpPr/>
          <p:nvPr/>
        </p:nvSpPr>
        <p:spPr>
          <a:xfrm>
            <a:off x="3581400" y="36604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4" name="Rounded Rectangle 33"/>
          <p:cNvSpPr/>
          <p:nvPr/>
        </p:nvSpPr>
        <p:spPr>
          <a:xfrm>
            <a:off x="2819400" y="26698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ounded Rectangle 34"/>
          <p:cNvSpPr/>
          <p:nvPr/>
        </p:nvSpPr>
        <p:spPr>
          <a:xfrm>
            <a:off x="5638800" y="23650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8" name="Rounded Rectangle 37"/>
          <p:cNvSpPr/>
          <p:nvPr/>
        </p:nvSpPr>
        <p:spPr>
          <a:xfrm>
            <a:off x="5867400" y="3584244"/>
            <a:ext cx="381000" cy="2286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9" name="Straight Arrow Connector 38"/>
          <p:cNvCxnSpPr>
            <a:stCxn id="25" idx="3"/>
            <a:endCxn id="34" idx="1"/>
          </p:cNvCxnSpPr>
          <p:nvPr/>
        </p:nvCxnSpPr>
        <p:spPr>
          <a:xfrm>
            <a:off x="2514600" y="27841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Arrow Connector 49"/>
          <p:cNvCxnSpPr/>
          <p:nvPr/>
        </p:nvCxnSpPr>
        <p:spPr>
          <a:xfrm>
            <a:off x="3276600" y="3812844"/>
            <a:ext cx="3048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1" name="Straight Arrow Connector 50"/>
          <p:cNvCxnSpPr>
            <a:stCxn id="31" idx="3"/>
            <a:endCxn id="35" idx="1"/>
          </p:cNvCxnSpPr>
          <p:nvPr/>
        </p:nvCxnSpPr>
        <p:spPr>
          <a:xfrm>
            <a:off x="5029200" y="2479344"/>
            <a:ext cx="609600" cy="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/>
          <p:cNvCxnSpPr>
            <a:endCxn id="32" idx="1"/>
          </p:cNvCxnSpPr>
          <p:nvPr/>
        </p:nvCxnSpPr>
        <p:spPr>
          <a:xfrm>
            <a:off x="5029200" y="2593644"/>
            <a:ext cx="152400" cy="266700"/>
          </a:xfrm>
          <a:prstGeom prst="straightConnector1">
            <a:avLst/>
          </a:prstGeom>
          <a:ln w="25400"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4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42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356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11017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 animBg="1"/>
      <p:bldP spid="29" grpId="0" animBg="1"/>
      <p:bldP spid="31" grpId="0" animBg="1"/>
      <p:bldP spid="32" grpId="0" animBg="1"/>
      <p:bldP spid="33" grpId="0" animBg="1"/>
      <p:bldP spid="34" grpId="0" animBg="1"/>
      <p:bldP spid="35" grpId="0" animBg="1"/>
      <p:bldP spid="38" grpId="0" animBg="1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Homework 1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766412" cy="48193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Five problems (25pts total)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2.3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2.14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2.16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2.19</a:t>
            </a:r>
          </a:p>
          <a:p>
            <a:pPr marL="914400" lvl="1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Exercise 2.23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Due on Wed, Feb 4, </a:t>
            </a:r>
            <a:r>
              <a:rPr lang="en-US" sz="2000" smtClean="0">
                <a:latin typeface="Comic Sans MS" pitchFamily="66" charset="0"/>
              </a:rPr>
              <a:t>in class</a:t>
            </a: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Note: We will cover Section 2.4 in class on Monday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Recitation on Friday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Lecture slides posted at www.seas.upenn.edu/~cis540/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2458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Task Graphs: Definition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839200" cy="12954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For a synchronous reactive component C with input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I, output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O, state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S, and local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L, reaction description is given by a set of tasks, and precedence edges &lt; over these tasks</a:t>
            </a: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task A is specified by:</a:t>
            </a:r>
          </a:p>
        </p:txBody>
      </p:sp>
      <p:sp>
        <p:nvSpPr>
          <p:cNvPr id="31" name="Content Placeholder 3"/>
          <p:cNvSpPr txBox="1">
            <a:spLocks/>
          </p:cNvSpPr>
          <p:nvPr/>
        </p:nvSpPr>
        <p:spPr>
          <a:xfrm>
            <a:off x="609600" y="3429000"/>
            <a:ext cx="8229600" cy="21796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+mj-lt"/>
              <a:buAutoNum type="arabicPeriod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Read-set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</a:t>
            </a:r>
            <a:r>
              <a:rPr lang="en-US" sz="2000" dirty="0">
                <a:latin typeface="Comic Sans MS" pitchFamily="66" charset="0"/>
              </a:rPr>
              <a:t>s</a:t>
            </a:r>
            <a:r>
              <a:rPr lang="en-US" sz="2000" dirty="0" smtClean="0">
                <a:latin typeface="Comic Sans MS" pitchFamily="66" charset="0"/>
              </a:rPr>
              <a:t>ubset of I U S U O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Write-set W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must be a subset of O U S U L</a:t>
            </a:r>
          </a:p>
          <a:p>
            <a:pPr marL="457200" indent="-457200">
              <a:spcBef>
                <a:spcPct val="20000"/>
              </a:spcBef>
              <a:buFont typeface="+mj-lt"/>
              <a:buAutoNum type="arabicPeriod"/>
              <a:defRPr/>
            </a:pPr>
            <a:r>
              <a:rPr lang="en-US" sz="2000" dirty="0" smtClean="0">
                <a:latin typeface="Comic Sans MS" pitchFamily="66" charset="0"/>
              </a:rPr>
              <a:t>Update: code to write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W based on values of </a:t>
            </a:r>
            <a:r>
              <a:rPr lang="en-US" sz="2000" dirty="0" err="1" smtClean="0">
                <a:latin typeface="Comic Sans MS" pitchFamily="66" charset="0"/>
              </a:rPr>
              <a:t>vars</a:t>
            </a:r>
            <a:r>
              <a:rPr lang="en-US" sz="2000" dirty="0" smtClean="0">
                <a:latin typeface="Comic Sans MS" pitchFamily="66" charset="0"/>
              </a:rPr>
              <a:t> in R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[Update] is a subset of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x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</a:p>
          <a:p>
            <a:pPr>
              <a:spcBef>
                <a:spcPct val="20000"/>
              </a:spcBef>
              <a:defRPr/>
            </a:pPr>
            <a:endParaRPr lang="en-US" sz="22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308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660727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  <p:bldP spid="31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(1)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The </a:t>
            </a:r>
            <a:r>
              <a:rPr lang="en-US" sz="2000" b="1" dirty="0" smtClean="0">
                <a:latin typeface="Comic Sans MS" pitchFamily="66" charset="0"/>
              </a:rPr>
              <a:t>precedence relation &lt; must be acyclic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Notation: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means that there is a path from task A’ to task A in the task graph using precedence edges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&lt;</a:t>
            </a:r>
            <a:r>
              <a:rPr lang="en-US" sz="2000" baseline="30000" dirty="0" smtClean="0">
                <a:latin typeface="Comic Sans MS" pitchFamily="66" charset="0"/>
              </a:rPr>
              <a:t>+ </a:t>
            </a:r>
            <a:r>
              <a:rPr lang="en-US" sz="2000" dirty="0" smtClean="0">
                <a:latin typeface="Comic Sans MS" pitchFamily="66" charset="0"/>
              </a:rPr>
              <a:t>denotes the “transitive closure” of the relation &lt;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schedule: Total ordering A</a:t>
            </a:r>
            <a:r>
              <a:rPr lang="en-US" sz="2000" baseline="-25000" dirty="0" smtClean="0">
                <a:latin typeface="Comic Sans MS" pitchFamily="66" charset="0"/>
              </a:rPr>
              <a:t>1</a:t>
            </a:r>
            <a:r>
              <a:rPr lang="en-US" sz="2000" dirty="0" smtClean="0">
                <a:latin typeface="Comic Sans MS" pitchFamily="66" charset="0"/>
              </a:rPr>
              <a:t>, A</a:t>
            </a:r>
            <a:r>
              <a:rPr lang="en-US" sz="2000" baseline="-25000" dirty="0" smtClean="0">
                <a:latin typeface="Comic Sans MS" pitchFamily="66" charset="0"/>
              </a:rPr>
              <a:t>2</a:t>
            </a:r>
            <a:r>
              <a:rPr lang="en-US" sz="2000" dirty="0" smtClean="0">
                <a:latin typeface="Comic Sans MS" pitchFamily="66" charset="0"/>
              </a:rPr>
              <a:t>, .. A</a:t>
            </a:r>
            <a:r>
              <a:rPr lang="en-US" sz="2000" baseline="-25000" dirty="0" smtClean="0">
                <a:latin typeface="Comic Sans MS" pitchFamily="66" charset="0"/>
              </a:rPr>
              <a:t>n</a:t>
            </a:r>
            <a:r>
              <a:rPr lang="en-US" sz="2000" dirty="0" smtClean="0">
                <a:latin typeface="Comic Sans MS" pitchFamily="66" charset="0"/>
              </a:rPr>
              <a:t> of all the tasks consistent with the precedence edges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A’ &lt; A, then A’ must appear before A in the ordering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Multiple schedules possible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then A’ must appear before A in every schedule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err="1" smtClean="0">
                <a:latin typeface="Comic Sans MS" pitchFamily="66" charset="0"/>
              </a:rPr>
              <a:t>Acyclicity</a:t>
            </a:r>
            <a:r>
              <a:rPr lang="en-US" sz="2000" dirty="0" smtClean="0">
                <a:latin typeface="Comic Sans MS" pitchFamily="66" charset="0"/>
              </a:rPr>
              <a:t> of the task graph means that there is at least one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4104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(2)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264994" y="1505234"/>
            <a:ext cx="86140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Each </a:t>
            </a:r>
            <a:r>
              <a:rPr lang="en-US" sz="2000" b="1" dirty="0" smtClean="0">
                <a:latin typeface="Comic Sans MS" pitchFamily="66" charset="0"/>
              </a:rPr>
              <a:t>output variable </a:t>
            </a:r>
            <a:r>
              <a:rPr lang="en-US" sz="2000" dirty="0" smtClean="0">
                <a:latin typeface="Comic Sans MS" pitchFamily="66" charset="0"/>
              </a:rPr>
              <a:t>is in the write-set </a:t>
            </a:r>
            <a:r>
              <a:rPr lang="en-US" sz="2000" b="1" dirty="0" smtClean="0">
                <a:latin typeface="Comic Sans MS" pitchFamily="66" charset="0"/>
              </a:rPr>
              <a:t>of exactly one task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output y is in write-set of task A, then as soon as A executes the output y is available to the rest of the system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task A writes output y, then </a:t>
            </a:r>
            <a:r>
              <a:rPr lang="en-US" sz="2000" b="1" dirty="0" smtClean="0">
                <a:latin typeface="Comic Sans MS" pitchFamily="66" charset="0"/>
              </a:rPr>
              <a:t>y awaits an input variable x</a:t>
            </a:r>
            <a:r>
              <a:rPr lang="en-US" sz="2000" dirty="0" smtClean="0">
                <a:latin typeface="Comic Sans MS" pitchFamily="66" charset="0"/>
              </a:rPr>
              <a:t>, denoted y &gt; x,  if	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either the task A reads x</a:t>
            </a:r>
          </a:p>
          <a:p>
            <a:pPr marL="457200" indent="-457200">
              <a:spcBef>
                <a:spcPct val="20000"/>
              </a:spcBef>
              <a:defRPr/>
            </a:pPr>
            <a:r>
              <a:rPr lang="en-US" sz="2000" dirty="0" smtClean="0">
                <a:latin typeface="Comic Sans MS" pitchFamily="66" charset="0"/>
              </a:rPr>
              <a:t>		or another task A’ reads x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 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y awaits x means that y cannot be produced before x is supplied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5128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(3)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379294" y="1505234"/>
            <a:ext cx="8385412" cy="32657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r>
              <a:rPr lang="en-US" sz="2000" b="1" dirty="0" smtClean="0">
                <a:latin typeface="Comic Sans MS" pitchFamily="66" charset="0"/>
              </a:rPr>
              <a:t>Output/local variables are written before being read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tabLst/>
              <a:defRPr/>
            </a:pPr>
            <a:endParaRPr lang="en-US" sz="22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an output or a local variable y is in the read-set of a task A, then  y must be in the write-set of some task A’ such that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6152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Requirements on Task Graph (4)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148988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Write-conflict between tasks A and A’: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There exists a variable that A writes and is either read or written by A’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 and A’ have write-conflict, then the result depends on whether A executes before A’ or vice versa.</a:t>
            </a:r>
          </a:p>
          <a:p>
            <a:pPr marL="914400" lvl="1" indent="-457200">
              <a:spcBef>
                <a:spcPct val="20000"/>
              </a:spcBef>
              <a:buFont typeface="Wingdings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Example: Update of A  is x := x+1; Update of A’ is out := x 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Requirement: </a:t>
            </a:r>
            <a:r>
              <a:rPr lang="en-US" sz="2000" b="1" dirty="0" smtClean="0">
                <a:latin typeface="Comic Sans MS" pitchFamily="66" charset="0"/>
              </a:rPr>
              <a:t>Tasks with a write conflict must be ordered</a:t>
            </a:r>
            <a:r>
              <a:rPr lang="en-US" sz="2000" dirty="0" smtClean="0">
                <a:latin typeface="Comic Sans MS" pitchFamily="66" charset="0"/>
              </a:rPr>
              <a:t>:</a:t>
            </a:r>
          </a:p>
          <a:p>
            <a:pPr marL="914400" lvl="1" indent="-457200">
              <a:spcBef>
                <a:spcPct val="20000"/>
              </a:spcBef>
              <a:buFont typeface="Wingdings" panose="05000000000000000000" pitchFamily="2" charset="2"/>
              <a:buChar char="§"/>
              <a:defRPr/>
            </a:pPr>
            <a:r>
              <a:rPr lang="en-US" sz="2000" dirty="0" smtClean="0">
                <a:latin typeface="Comic Sans MS" pitchFamily="66" charset="0"/>
              </a:rPr>
              <a:t>If tasks A and A’ have write-conflict then either A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A’ or A’ &lt;</a:t>
            </a:r>
            <a:r>
              <a:rPr lang="en-US" sz="2000" baseline="30000" dirty="0" smtClean="0">
                <a:latin typeface="Comic Sans MS" pitchFamily="66" charset="0"/>
              </a:rPr>
              <a:t>+</a:t>
            </a:r>
            <a:r>
              <a:rPr lang="en-US" sz="2000" dirty="0" smtClean="0">
                <a:latin typeface="Comic Sans MS" pitchFamily="66" charset="0"/>
              </a:rPr>
              <a:t> A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The set of reactions resulting from executing all the tasks do not depend on the task schedule</a:t>
            </a: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4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7176" name="Acrobat Document" r:id="rId5" imgW="4790808" imgH="6162472" progId="AcroExch.Document.7">
                    <p:embed/>
                  </p:oleObj>
                </mc:Choice>
                <mc:Fallback>
                  <p:oleObj name="Acrobat Document" r:id="rId5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6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Properties of Tasks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sp>
        <p:nvSpPr>
          <p:cNvPr id="42" name="Content Placeholder 3"/>
          <p:cNvSpPr txBox="1">
            <a:spLocks/>
          </p:cNvSpPr>
          <p:nvPr/>
        </p:nvSpPr>
        <p:spPr>
          <a:xfrm>
            <a:off x="74494" y="1505234"/>
            <a:ext cx="8995012" cy="398116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deterministic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is a unique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deterministic, what can we conclude about the component itself?</a:t>
            </a:r>
          </a:p>
          <a:p>
            <a:pPr marL="457200" marR="0" lvl="0" indent="-4572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Task A = (R, W, Update) is input-enabled if for every value u in Q</a:t>
            </a:r>
            <a:r>
              <a:rPr lang="en-US" sz="2000" baseline="-25000" dirty="0" smtClean="0">
                <a:latin typeface="Comic Sans MS" pitchFamily="66" charset="0"/>
              </a:rPr>
              <a:t>R</a:t>
            </a:r>
            <a:r>
              <a:rPr lang="en-US" sz="2000" dirty="0" smtClean="0">
                <a:latin typeface="Comic Sans MS" pitchFamily="66" charset="0"/>
              </a:rPr>
              <a:t> there exists at least one value v in Q</a:t>
            </a:r>
            <a:r>
              <a:rPr lang="en-US" sz="2000" baseline="-25000" dirty="0" smtClean="0">
                <a:latin typeface="Comic Sans MS" pitchFamily="66" charset="0"/>
              </a:rPr>
              <a:t>W</a:t>
            </a:r>
            <a:r>
              <a:rPr lang="en-US" sz="2000" dirty="0" smtClean="0">
                <a:latin typeface="Comic Sans MS" pitchFamily="66" charset="0"/>
              </a:rPr>
              <a:t> such that (</a:t>
            </a:r>
            <a:r>
              <a:rPr lang="en-US" sz="2000" dirty="0" err="1" smtClean="0">
                <a:latin typeface="Comic Sans MS" pitchFamily="66" charset="0"/>
              </a:rPr>
              <a:t>u,v</a:t>
            </a:r>
            <a:r>
              <a:rPr lang="en-US" sz="2000" dirty="0" smtClean="0">
                <a:latin typeface="Comic Sans MS" pitchFamily="66" charset="0"/>
              </a:rPr>
              <a:t>) is in [Update]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  <a:p>
            <a:pPr marL="457200" lvl="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r>
              <a:rPr lang="en-US" sz="2000" dirty="0" smtClean="0">
                <a:latin typeface="Comic Sans MS" pitchFamily="66" charset="0"/>
              </a:rPr>
              <a:t>If all tasks of a component are input-enabled, what can we conclude about the component itself?</a:t>
            </a:r>
          </a:p>
          <a:p>
            <a:pPr marL="457200" indent="-457200">
              <a:spcBef>
                <a:spcPct val="20000"/>
              </a:spcBef>
              <a:buFont typeface="Wingdings" pitchFamily="2" charset="2"/>
              <a:buChar char="q"/>
              <a:defRPr/>
            </a:pPr>
            <a:endParaRPr lang="en-US" sz="2000" dirty="0" smtClean="0">
              <a:latin typeface="Comic Sans MS" pitchFamily="66" charset="0"/>
            </a:endParaRPr>
          </a:p>
        </p:txBody>
      </p:sp>
      <p:grpSp>
        <p:nvGrpSpPr>
          <p:cNvPr id="8" name="Group 7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9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10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11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8200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3" name="Slide Number Placeholder 2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067019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"/>
            <a:ext cx="7848600" cy="715962"/>
          </a:xfrm>
        </p:spPr>
        <p:txBody>
          <a:bodyPr>
            <a:normAutofit/>
          </a:bodyPr>
          <a:lstStyle/>
          <a:p>
            <a:r>
              <a:rPr lang="en-US" sz="2800" dirty="0" smtClean="0">
                <a:solidFill>
                  <a:srgbClr val="C00000"/>
                </a:solidFill>
                <a:latin typeface="Comic Sans MS" pitchFamily="66" charset="0"/>
                <a:cs typeface="Times New Roman" pitchFamily="18" charset="0"/>
              </a:rPr>
              <a:t>Interfaces</a:t>
            </a:r>
            <a:endParaRPr lang="en-US" sz="2800" dirty="0">
              <a:solidFill>
                <a:srgbClr val="C00000"/>
              </a:solidFill>
              <a:latin typeface="Comic Sans MS" pitchFamily="66" charset="0"/>
              <a:cs typeface="Times New Roman" pitchFamily="18" charset="0"/>
            </a:endParaRPr>
          </a:p>
        </p:txBody>
      </p:sp>
      <p:grpSp>
        <p:nvGrpSpPr>
          <p:cNvPr id="3" name="Group 40"/>
          <p:cNvGrpSpPr/>
          <p:nvPr/>
        </p:nvGrpSpPr>
        <p:grpSpPr>
          <a:xfrm>
            <a:off x="304800" y="1371600"/>
            <a:ext cx="3631585" cy="1371600"/>
            <a:chOff x="2438400" y="1143000"/>
            <a:chExt cx="3631585" cy="1371600"/>
          </a:xfrm>
        </p:grpSpPr>
        <p:sp>
          <p:nvSpPr>
            <p:cNvPr id="9" name="Rectangle 8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10" name="Straight Arrow Connector 9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Arrow Connector 10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cxnSp>
          <p:nvCxnSpPr>
            <p:cNvPr id="13" name="Straight Connector 12"/>
            <p:cNvCxnSpPr/>
            <p:nvPr/>
          </p:nvCxnSpPr>
          <p:spPr>
            <a:xfrm>
              <a:off x="3352800" y="1905000"/>
              <a:ext cx="175260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3505200" y="1600200"/>
              <a:ext cx="104547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x := 0</a:t>
              </a:r>
              <a:endParaRPr lang="en-US" sz="1600" dirty="0"/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3505200" y="2057400"/>
              <a:ext cx="1308371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out:=x ; x:= in</a:t>
              </a:r>
              <a:endParaRPr lang="en-US" sz="1600" dirty="0"/>
            </a:p>
          </p:txBody>
        </p:sp>
        <p:sp>
          <p:nvSpPr>
            <p:cNvPr id="16" name="TextBox 15"/>
            <p:cNvSpPr txBox="1"/>
            <p:nvPr/>
          </p:nvSpPr>
          <p:spPr>
            <a:xfrm>
              <a:off x="5181600" y="1676400"/>
              <a:ext cx="888385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</a:t>
              </a:r>
              <a:endParaRPr lang="en-US" sz="1600" dirty="0"/>
            </a:p>
          </p:txBody>
        </p:sp>
        <p:sp>
          <p:nvSpPr>
            <p:cNvPr id="33" name="TextBox 32"/>
            <p:cNvSpPr txBox="1"/>
            <p:nvPr/>
          </p:nvSpPr>
          <p:spPr>
            <a:xfrm>
              <a:off x="3352800" y="1143000"/>
              <a:ext cx="64735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</a:t>
              </a:r>
              <a:endParaRPr lang="en-US" sz="1600" dirty="0"/>
            </a:p>
          </p:txBody>
        </p:sp>
      </p:grpSp>
      <p:sp>
        <p:nvSpPr>
          <p:cNvPr id="42" name="Content Placeholder 3"/>
          <p:cNvSpPr txBox="1">
            <a:spLocks/>
          </p:cNvSpPr>
          <p:nvPr/>
        </p:nvSpPr>
        <p:spPr>
          <a:xfrm>
            <a:off x="0" y="4953000"/>
            <a:ext cx="8915400" cy="838200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marL="342900" marR="0" lvl="0" indent="-34290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Wingdings" pitchFamily="2" charset="2"/>
              <a:buChar char="q"/>
              <a:tabLst/>
              <a:defRPr/>
            </a:pPr>
            <a:r>
              <a:rPr lang="en-US" sz="2000" dirty="0" smtClean="0">
                <a:latin typeface="Comic Sans MS" pitchFamily="66" charset="0"/>
              </a:rPr>
              <a:t>Interface = Input variables, Output variables, Await dependencies</a:t>
            </a:r>
          </a:p>
        </p:txBody>
      </p:sp>
      <p:grpSp>
        <p:nvGrpSpPr>
          <p:cNvPr id="50" name="Group 49"/>
          <p:cNvGrpSpPr/>
          <p:nvPr/>
        </p:nvGrpSpPr>
        <p:grpSpPr>
          <a:xfrm>
            <a:off x="4495800" y="1371600"/>
            <a:ext cx="3631585" cy="1600200"/>
            <a:chOff x="4495800" y="1371600"/>
            <a:chExt cx="3631585" cy="1600200"/>
          </a:xfrm>
        </p:grpSpPr>
        <p:grpSp>
          <p:nvGrpSpPr>
            <p:cNvPr id="27" name="Group 40"/>
            <p:cNvGrpSpPr/>
            <p:nvPr/>
          </p:nvGrpSpPr>
          <p:grpSpPr>
            <a:xfrm>
              <a:off x="4495800" y="1371600"/>
              <a:ext cx="3631585" cy="1600200"/>
              <a:chOff x="2438400" y="1143000"/>
              <a:chExt cx="3631585" cy="1600200"/>
            </a:xfrm>
          </p:grpSpPr>
          <p:sp>
            <p:nvSpPr>
              <p:cNvPr id="28" name="Rectangle 27"/>
              <p:cNvSpPr/>
              <p:nvPr/>
            </p:nvSpPr>
            <p:spPr>
              <a:xfrm>
                <a:off x="3352800" y="1600200"/>
                <a:ext cx="1752600" cy="1143000"/>
              </a:xfrm>
              <a:prstGeom prst="rect">
                <a:avLst/>
              </a:prstGeom>
              <a:noFill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/>
              </a:p>
            </p:txBody>
          </p:sp>
          <p:cxnSp>
            <p:nvCxnSpPr>
              <p:cNvPr id="29" name="Straight Arrow Connector 28"/>
              <p:cNvCxnSpPr/>
              <p:nvPr/>
            </p:nvCxnSpPr>
            <p:spPr>
              <a:xfrm>
                <a:off x="5105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Straight Arrow Connector 29"/>
              <p:cNvCxnSpPr/>
              <p:nvPr/>
            </p:nvCxnSpPr>
            <p:spPr>
              <a:xfrm>
                <a:off x="2438400" y="2057400"/>
                <a:ext cx="914400" cy="0"/>
              </a:xfrm>
              <a:prstGeom prst="straightConnector1">
                <a:avLst/>
              </a:prstGeom>
              <a:ln w="25400">
                <a:tailEnd type="arrow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1" name="TextBox 40"/>
              <p:cNvSpPr txBox="1"/>
              <p:nvPr/>
            </p:nvSpPr>
            <p:spPr>
              <a:xfrm>
                <a:off x="2438400" y="1676400"/>
                <a:ext cx="756938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in</a:t>
                </a:r>
                <a:endParaRPr lang="en-US" sz="1600" dirty="0"/>
              </a:p>
            </p:txBody>
          </p:sp>
          <p:cxnSp>
            <p:nvCxnSpPr>
              <p:cNvPr id="43" name="Straight Connector 42"/>
              <p:cNvCxnSpPr/>
              <p:nvPr/>
            </p:nvCxnSpPr>
            <p:spPr>
              <a:xfrm>
                <a:off x="3352800" y="1905000"/>
                <a:ext cx="1752600" cy="0"/>
              </a:xfrm>
              <a:prstGeom prst="line">
                <a:avLst/>
              </a:prstGeom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4" name="TextBox 43"/>
              <p:cNvSpPr txBox="1"/>
              <p:nvPr/>
            </p:nvSpPr>
            <p:spPr>
              <a:xfrm>
                <a:off x="3505200" y="1600200"/>
                <a:ext cx="1045479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x := 0</a:t>
                </a:r>
                <a:endParaRPr lang="en-US" sz="1600" dirty="0"/>
              </a:p>
            </p:txBody>
          </p:sp>
          <p:sp>
            <p:nvSpPr>
              <p:cNvPr id="45" name="TextBox 44"/>
              <p:cNvSpPr txBox="1"/>
              <p:nvPr/>
            </p:nvSpPr>
            <p:spPr>
              <a:xfrm>
                <a:off x="3581400" y="2286000"/>
                <a:ext cx="1308371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out:=x ; x:= in</a:t>
                </a:r>
                <a:endParaRPr lang="en-US" sz="1600" dirty="0"/>
              </a:p>
            </p:txBody>
          </p:sp>
          <p:sp>
            <p:nvSpPr>
              <p:cNvPr id="46" name="TextBox 45"/>
              <p:cNvSpPr txBox="1"/>
              <p:nvPr/>
            </p:nvSpPr>
            <p:spPr>
              <a:xfrm>
                <a:off x="5181600" y="1676400"/>
                <a:ext cx="888385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err="1" smtClean="0"/>
                  <a:t>bool</a:t>
                </a:r>
                <a:r>
                  <a:rPr lang="en-US" sz="1600" dirty="0" smtClean="0"/>
                  <a:t> out</a:t>
                </a:r>
                <a:endParaRPr lang="en-US" sz="1600" dirty="0"/>
              </a:p>
            </p:txBody>
          </p:sp>
          <p:sp>
            <p:nvSpPr>
              <p:cNvPr id="47" name="TextBox 46"/>
              <p:cNvSpPr txBox="1"/>
              <p:nvPr/>
            </p:nvSpPr>
            <p:spPr>
              <a:xfrm>
                <a:off x="3352800" y="1143000"/>
                <a:ext cx="647357" cy="338554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r>
                  <a:rPr lang="en-US" sz="1600" dirty="0" smtClean="0"/>
                  <a:t>Delay</a:t>
                </a:r>
                <a:endParaRPr lang="en-US" sz="1600" dirty="0"/>
              </a:p>
            </p:txBody>
          </p:sp>
        </p:grpSp>
        <p:sp>
          <p:nvSpPr>
            <p:cNvPr id="48" name="Rounded Rectangle 47"/>
            <p:cNvSpPr/>
            <p:nvPr/>
          </p:nvSpPr>
          <p:spPr>
            <a:xfrm>
              <a:off x="5638800" y="2514600"/>
              <a:ext cx="1371600" cy="381001"/>
            </a:xfrm>
            <a:prstGeom prst="round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5638800" y="2209800"/>
              <a:ext cx="1380506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A: </a:t>
              </a:r>
              <a:r>
                <a:rPr lang="en-US" sz="1600" dirty="0" err="1" smtClean="0"/>
                <a:t>x,in</a:t>
              </a:r>
              <a:r>
                <a:rPr lang="en-US" sz="1600" dirty="0" smtClean="0"/>
                <a:t> -&gt; </a:t>
              </a:r>
              <a:r>
                <a:rPr lang="en-US" sz="1600" dirty="0" err="1" smtClean="0"/>
                <a:t>out,x</a:t>
              </a:r>
              <a:endParaRPr lang="en-US" sz="1600" dirty="0"/>
            </a:p>
          </p:txBody>
        </p:sp>
      </p:grpSp>
      <p:grpSp>
        <p:nvGrpSpPr>
          <p:cNvPr id="51" name="Group 40"/>
          <p:cNvGrpSpPr/>
          <p:nvPr/>
        </p:nvGrpSpPr>
        <p:grpSpPr>
          <a:xfrm>
            <a:off x="1905000" y="3048000"/>
            <a:ext cx="4413337" cy="1371600"/>
            <a:chOff x="2438400" y="1143000"/>
            <a:chExt cx="4413337" cy="1371600"/>
          </a:xfrm>
        </p:grpSpPr>
        <p:sp>
          <p:nvSpPr>
            <p:cNvPr id="52" name="Rectangle 51"/>
            <p:cNvSpPr/>
            <p:nvPr/>
          </p:nvSpPr>
          <p:spPr>
            <a:xfrm>
              <a:off x="3352800" y="1600200"/>
              <a:ext cx="1752600" cy="914400"/>
            </a:xfrm>
            <a:prstGeom prst="rect">
              <a:avLst/>
            </a:prstGeom>
            <a:noFill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53" name="Straight Arrow Connector 52"/>
            <p:cNvCxnSpPr/>
            <p:nvPr/>
          </p:nvCxnSpPr>
          <p:spPr>
            <a:xfrm>
              <a:off x="5105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Straight Arrow Connector 53"/>
            <p:cNvCxnSpPr/>
            <p:nvPr/>
          </p:nvCxnSpPr>
          <p:spPr>
            <a:xfrm>
              <a:off x="2438400" y="2057400"/>
              <a:ext cx="914400" cy="0"/>
            </a:xfrm>
            <a:prstGeom prst="straightConnector1">
              <a:avLst/>
            </a:prstGeom>
            <a:ln w="25400"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55" name="TextBox 54"/>
            <p:cNvSpPr txBox="1"/>
            <p:nvPr/>
          </p:nvSpPr>
          <p:spPr>
            <a:xfrm>
              <a:off x="2438400" y="1676400"/>
              <a:ext cx="756938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in</a:t>
              </a:r>
              <a:endParaRPr lang="en-US" sz="1600" dirty="0"/>
            </a:p>
          </p:txBody>
        </p:sp>
        <p:sp>
          <p:nvSpPr>
            <p:cNvPr id="59" name="TextBox 58"/>
            <p:cNvSpPr txBox="1"/>
            <p:nvPr/>
          </p:nvSpPr>
          <p:spPr>
            <a:xfrm>
              <a:off x="5181600" y="1676400"/>
              <a:ext cx="1670137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err="1" smtClean="0"/>
                <a:t>bool</a:t>
              </a:r>
              <a:r>
                <a:rPr lang="en-US" sz="1600" dirty="0" smtClean="0"/>
                <a:t> out awaits in</a:t>
              </a:r>
              <a:endParaRPr lang="en-US" sz="1600" dirty="0"/>
            </a:p>
          </p:txBody>
        </p:sp>
        <p:sp>
          <p:nvSpPr>
            <p:cNvPr id="60" name="TextBox 59"/>
            <p:cNvSpPr txBox="1"/>
            <p:nvPr/>
          </p:nvSpPr>
          <p:spPr>
            <a:xfrm>
              <a:off x="3352800" y="1143000"/>
              <a:ext cx="1437509" cy="33855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600" dirty="0" smtClean="0"/>
                <a:t>Delay Interface</a:t>
              </a:r>
              <a:endParaRPr lang="en-US" sz="1600" dirty="0"/>
            </a:p>
          </p:txBody>
        </p:sp>
      </p:grpSp>
      <p:grpSp>
        <p:nvGrpSpPr>
          <p:cNvPr id="36" name="Group 35"/>
          <p:cNvGrpSpPr/>
          <p:nvPr/>
        </p:nvGrpSpPr>
        <p:grpSpPr>
          <a:xfrm>
            <a:off x="0" y="6142038"/>
            <a:ext cx="9144000" cy="715962"/>
            <a:chOff x="0" y="6142038"/>
            <a:chExt cx="9144000" cy="715962"/>
          </a:xfrm>
        </p:grpSpPr>
        <p:pic>
          <p:nvPicPr>
            <p:cNvPr id="37" name="Picture 3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76200" y="6307995"/>
              <a:ext cx="1066800" cy="38404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sp>
          <p:nvSpPr>
            <p:cNvPr id="38" name="Title 1"/>
            <p:cNvSpPr txBox="1">
              <a:spLocks/>
            </p:cNvSpPr>
            <p:nvPr/>
          </p:nvSpPr>
          <p:spPr>
            <a:xfrm>
              <a:off x="0" y="6142038"/>
              <a:ext cx="9144000" cy="715962"/>
            </a:xfrm>
            <a:prstGeom prst="rect">
              <a:avLst/>
            </a:prstGeom>
          </p:spPr>
          <p:txBody>
            <a:bodyPr vert="horz" lIns="91440" tIns="45720" rIns="91440" bIns="45720" rtlCol="0" anchor="ctr">
              <a:norm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ct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CIS</a:t>
              </a:r>
              <a:r>
                <a:rPr kumimoji="0" lang="en-US" sz="1600" b="0" i="0" u="none" strike="noStrike" kern="1200" cap="none" spc="0" normalizeH="0" noProof="0" dirty="0" smtClean="0">
                  <a:ln>
                    <a:noFill/>
                  </a:ln>
                  <a:solidFill>
                    <a:srgbClr val="C00000"/>
                  </a:solidFill>
                  <a:effectLst/>
                  <a:uLnTx/>
                  <a:uFillTx/>
                  <a:latin typeface="Comic Sans MS" pitchFamily="66" charset="0"/>
                  <a:ea typeface="+mj-ea"/>
                  <a:cs typeface="Times New Roman" pitchFamily="18" charset="0"/>
                </a:rPr>
                <a:t> 540 Spring 2015;  Lecture Jan </a:t>
              </a:r>
              <a:r>
                <a:rPr lang="en-US" sz="1600" dirty="0" smtClean="0">
                  <a:solidFill>
                    <a:srgbClr val="C00000"/>
                  </a:solidFill>
                  <a:latin typeface="Comic Sans MS" pitchFamily="66" charset="0"/>
                  <a:ea typeface="+mj-ea"/>
                  <a:cs typeface="Times New Roman" pitchFamily="18" charset="0"/>
                </a:rPr>
                <a:t>28</a:t>
              </a:r>
              <a:endParaRPr kumimoji="0" lang="en-US" sz="1600" b="0" i="0" u="none" strike="noStrike" kern="1200" cap="none" spc="0" normalizeH="0" baseline="0" noProof="0" dirty="0" smtClean="0">
                <a:ln>
                  <a:noFill/>
                </a:ln>
                <a:solidFill>
                  <a:srgbClr val="C00000"/>
                </a:solidFill>
                <a:effectLst/>
                <a:uLnTx/>
                <a:uFillTx/>
                <a:latin typeface="Comic Sans MS" pitchFamily="66" charset="0"/>
                <a:ea typeface="+mj-ea"/>
                <a:cs typeface="Times New Roman" pitchFamily="18" charset="0"/>
              </a:endParaRPr>
            </a:p>
          </p:txBody>
        </p:sp>
        <p:graphicFrame>
          <p:nvGraphicFramePr>
            <p:cNvPr id="39" name="Object 2"/>
            <p:cNvGraphicFramePr>
              <a:graphicFrameLocks noChangeAspect="1"/>
            </p:cNvGraphicFramePr>
            <p:nvPr/>
          </p:nvGraphicFramePr>
          <p:xfrm>
            <a:off x="8653463" y="6163469"/>
            <a:ext cx="490537" cy="673100"/>
          </p:xfrm>
          <a:graphic>
            <a:graphicData uri="http://schemas.openxmlformats.org/presentationml/2006/ole">
              <mc:AlternateContent xmlns:mc="http://schemas.openxmlformats.org/markup-compatibility/2006">
                <mc:Choice xmlns:v="urn:schemas-microsoft-com:vml" Requires="v">
                  <p:oleObj spid="_x0000_s9224" name="Acrobat Document" r:id="rId4" imgW="4790808" imgH="6162472" progId="AcroExch.Document.7">
                    <p:embed/>
                  </p:oleObj>
                </mc:Choice>
                <mc:Fallback>
                  <p:oleObj name="Acrobat Document" r:id="rId4" imgW="4790808" imgH="6162472" progId="AcroExch.Document.7">
                    <p:embed/>
                    <p:pic>
                      <p:nvPicPr>
                        <p:cNvPr id="0" name="Picture 2"/>
                        <p:cNvPicPr>
                          <a:picLocks noChangeAspect="1" noChangeArrowheads="1"/>
                        </p:cNvPicPr>
                        <p:nvPr/>
                      </p:nvPicPr>
                      <p:blipFill>
                        <a:blip r:embed="rId5">
                          <a:extLst>
                            <a:ext uri="{28A0092B-C50C-407E-A947-70E740481C1C}">
                              <a14:useLocalDpi xmlns:a14="http://schemas.microsoft.com/office/drawing/2010/main" val="0"/>
                            </a:ext>
                          </a:extLst>
                        </a:blip>
                        <a:srcRect/>
                        <a:stretch>
                          <a:fillRect/>
                        </a:stretch>
                      </p:blipFill>
                      <p:spPr bwMode="auto">
                        <a:xfrm>
                          <a:off x="8653463" y="6163469"/>
                          <a:ext cx="490537" cy="673100"/>
                        </a:xfrm>
                        <a:prstGeom prst="rect">
                          <a:avLst/>
                        </a:prstGeom>
                        <a:noFill/>
                        <a:extLst>
                          <a:ext uri="{909E8E84-426E-40DD-AFC4-6F175D3DCCD1}">
                            <a14:hiddenFill xmlns:a14="http://schemas.microsoft.com/office/drawing/2010/main">
                              <a:solidFill>
                                <a:srgbClr val="FFFFFF"/>
                              </a:solidFill>
                            </a14:hiddenFill>
                          </a:ext>
                        </a:extLst>
                      </p:spPr>
                    </p:pic>
                  </p:oleObj>
                </mc:Fallback>
              </mc:AlternateContent>
            </a:graphicData>
          </a:graphic>
        </p:graphicFrame>
      </p:grp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D3AB53-4A3B-4B78-AFD2-1A2EB0A42A54}" type="slidenum">
              <a:rPr lang="en-US" smtClean="0"/>
              <a:pPr/>
              <a:t>9</a:t>
            </a:fld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" grpId="0" build="p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11882</TotalTime>
  <Words>2023</Words>
  <Application>Microsoft Office PowerPoint</Application>
  <PresentationFormat>On-screen Show (4:3)</PresentationFormat>
  <Paragraphs>311</Paragraphs>
  <Slides>24</Slides>
  <Notes>7</Notes>
  <HiddenSlides>0</HiddenSlides>
  <MMClips>0</MMClips>
  <ScaleCrop>false</ScaleCrop>
  <HeadingPairs>
    <vt:vector size="8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32" baseType="lpstr">
      <vt:lpstr>Arial</vt:lpstr>
      <vt:lpstr>Calibri</vt:lpstr>
      <vt:lpstr>Comic Sans MS</vt:lpstr>
      <vt:lpstr>Symbol</vt:lpstr>
      <vt:lpstr>Times New Roman</vt:lpstr>
      <vt:lpstr>Wingdings</vt:lpstr>
      <vt:lpstr>Office Theme</vt:lpstr>
      <vt:lpstr>Acrobat Document</vt:lpstr>
      <vt:lpstr>CIS 540 Principles of Embedded Computation  Spring 2015  http://www.seas.upenn.edu/~cis540/</vt:lpstr>
      <vt:lpstr>Example Task Graph</vt:lpstr>
      <vt:lpstr>Task Graphs: Definition</vt:lpstr>
      <vt:lpstr>Requirements on Task Graph (1)</vt:lpstr>
      <vt:lpstr>Requirements on Task Graph (2)</vt:lpstr>
      <vt:lpstr>Requirements on Task Graph (3)</vt:lpstr>
      <vt:lpstr>Requirements on Task Graph (4)</vt:lpstr>
      <vt:lpstr>Properties of Tasks</vt:lpstr>
      <vt:lpstr>Interfaces</vt:lpstr>
      <vt:lpstr>Interface: SplitDelay</vt:lpstr>
      <vt:lpstr>Example Interface</vt:lpstr>
      <vt:lpstr>Back to Parallel Composition</vt:lpstr>
      <vt:lpstr>Composing SplitDelay and Inverter</vt:lpstr>
      <vt:lpstr>Component Compatibility Definition</vt:lpstr>
      <vt:lpstr>Defining the Product</vt:lpstr>
      <vt:lpstr>Composing SplitDelay and Inverter</vt:lpstr>
      <vt:lpstr>Parallel Composition Definition</vt:lpstr>
      <vt:lpstr>Parallel Composition Definition</vt:lpstr>
      <vt:lpstr>Properties of Parallel Composition</vt:lpstr>
      <vt:lpstr>Output Hiding</vt:lpstr>
      <vt:lpstr>DoubleDelay</vt:lpstr>
      <vt:lpstr>Second-To-Minute</vt:lpstr>
      <vt:lpstr>Synchronous Block Diagrams</vt:lpstr>
      <vt:lpstr>Homework 1</vt:lpstr>
    </vt:vector>
  </TitlesOfParts>
  <Company>University of Pennsylvania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</dc:title>
  <dc:creator>alur</dc:creator>
  <cp:lastModifiedBy>Francesco Bellotti</cp:lastModifiedBy>
  <cp:revision>232</cp:revision>
  <cp:lastPrinted>2017-10-02T11:19:10Z</cp:lastPrinted>
  <dcterms:created xsi:type="dcterms:W3CDTF">2014-01-14T17:55:37Z</dcterms:created>
  <dcterms:modified xsi:type="dcterms:W3CDTF">2020-10-05T15:07:10Z</dcterms:modified>
</cp:coreProperties>
</file>